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4" r:id="rId4"/>
    <p:sldId id="295" r:id="rId5"/>
    <p:sldId id="281" r:id="rId6"/>
    <p:sldId id="291" r:id="rId7"/>
    <p:sldId id="282" r:id="rId8"/>
    <p:sldId id="283" r:id="rId9"/>
    <p:sldId id="284" r:id="rId10"/>
    <p:sldId id="286" r:id="rId11"/>
    <p:sldId id="290" r:id="rId12"/>
    <p:sldId id="287" r:id="rId13"/>
    <p:sldId id="297" r:id="rId14"/>
    <p:sldId id="296" r:id="rId15"/>
    <p:sldId id="289" r:id="rId16"/>
    <p:sldId id="285" r:id="rId17"/>
    <p:sldId id="298"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801" autoAdjust="0"/>
    <p:restoredTop sz="88530" autoAdjust="0"/>
  </p:normalViewPr>
  <p:slideViewPr>
    <p:cSldViewPr>
      <p:cViewPr>
        <p:scale>
          <a:sx n="70" d="100"/>
          <a:sy n="70" d="100"/>
        </p:scale>
        <p:origin x="-116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05EB8-D461-411F-A986-8DAA3830AFEB}" type="datetimeFigureOut">
              <a:rPr lang="en-US" smtClean="0"/>
              <a:pPr/>
              <a:t>06/03/2013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32DE7-75C6-4E6B-8CBD-EACF6B165B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05EB8-D461-411F-A986-8DAA3830AFEB}" type="datetimeFigureOut">
              <a:rPr lang="en-US" smtClean="0"/>
              <a:pPr/>
              <a:t>06/03/2013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32DE7-75C6-4E6B-8CBD-EACF6B165B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cxnSp>
        <p:nvCxnSpPr>
          <p:cNvPr id="6" name="Straight Connector 5"/>
          <p:cNvCxnSpPr/>
          <p:nvPr/>
        </p:nvCxnSpPr>
        <p:spPr>
          <a:xfrm>
            <a:off x="5562600" y="457200"/>
            <a:ext cx="3581400" cy="1588"/>
          </a:xfrm>
          <a:prstGeom prst="line">
            <a:avLst/>
          </a:prstGeom>
          <a:ln w="381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4" name="Picture 30" descr="ITI LOGO"/>
          <p:cNvPicPr>
            <a:picLocks noChangeAspect="1" noChangeArrowheads="1"/>
          </p:cNvPicPr>
          <p:nvPr/>
        </p:nvPicPr>
        <p:blipFill>
          <a:blip r:embed="rId3" cstate="print"/>
          <a:srcRect l="15715" t="7620" r="24286" b="16190"/>
          <a:stretch>
            <a:fillRect/>
          </a:stretch>
        </p:blipFill>
        <p:spPr bwMode="auto">
          <a:xfrm>
            <a:off x="0" y="0"/>
            <a:ext cx="1295400" cy="1295400"/>
          </a:xfrm>
          <a:prstGeom prst="rect">
            <a:avLst/>
          </a:prstGeom>
          <a:noFill/>
        </p:spPr>
      </p:pic>
      <p:sp>
        <p:nvSpPr>
          <p:cNvPr id="9" name="Content Placeholder 8"/>
          <p:cNvSpPr>
            <a:spLocks noGrp="1"/>
          </p:cNvSpPr>
          <p:nvPr>
            <p:ph idx="1"/>
          </p:nvPr>
        </p:nvSpPr>
        <p:spPr>
          <a:xfrm>
            <a:off x="457200" y="1447800"/>
            <a:ext cx="8229600" cy="5135563"/>
          </a:xfrm>
        </p:spPr>
        <p:style>
          <a:lnRef idx="2">
            <a:schemeClr val="dk1">
              <a:shade val="50000"/>
            </a:schemeClr>
          </a:lnRef>
          <a:fillRef idx="1">
            <a:schemeClr val="dk1"/>
          </a:fillRef>
          <a:effectRef idx="0">
            <a:schemeClr val="dk1"/>
          </a:effectRef>
          <a:fontRef idx="minor">
            <a:schemeClr val="lt1"/>
          </a:fontRef>
        </p:style>
        <p:txBody>
          <a:bodyPr/>
          <a:lstStyle/>
          <a:p>
            <a:pPr algn="ctr">
              <a:buNone/>
            </a:pPr>
            <a:r>
              <a:rPr lang="en-US"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INDUSTRIAL TRAINING INSTITUTE, HATHBANDH</a:t>
            </a:r>
          </a:p>
          <a:p>
            <a:pPr algn="ctr">
              <a:buNone/>
            </a:pP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DISTRICT-RAIPUR, STATE- CHHATTISGARH</a:t>
            </a:r>
          </a:p>
          <a:p>
            <a:pPr algn="ctr">
              <a:buNone/>
            </a:pP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a:t>
            </a:r>
            <a:endPar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buNone/>
            </a:pP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public private partnership</a:t>
            </a:r>
          </a:p>
          <a:p>
            <a:pPr algn="ctr">
              <a:buNone/>
            </a:pP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INDUSTRY PARTNER</a:t>
            </a:r>
          </a:p>
          <a:p>
            <a:pPr algn="ctr">
              <a:buNone/>
            </a:pP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GODAWARI POWER &amp; ISPAT LIMITED</a:t>
            </a:r>
          </a:p>
          <a:p>
            <a:pPr algn="ctr">
              <a:buNone/>
            </a:pP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(HIRA GROUP of Industries)</a:t>
            </a:r>
          </a:p>
          <a:p>
            <a:pPr algn="ctr">
              <a:buNone/>
            </a:pP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12626">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20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20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20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pPr algn="ctr">
              <a:buNone/>
            </a:pPr>
            <a:r>
              <a:rPr lang="en-US" dirty="0" smtClean="0"/>
              <a:t>of IMC</a:t>
            </a:r>
            <a:endParaRPr lang="en-US" sz="2400" dirty="0" smtClean="0"/>
          </a:p>
          <a:p>
            <a:pPr lvl="0">
              <a:buNone/>
            </a:pPr>
            <a:endParaRPr lang="en-US" sz="2400" dirty="0" smtClean="0"/>
          </a:p>
          <a:p>
            <a:pPr lvl="0">
              <a:buFont typeface="Wingdings" pitchFamily="2" charset="2"/>
              <a:buChar char="Ø"/>
            </a:pPr>
            <a:r>
              <a:rPr lang="en-US" sz="2400" dirty="0" smtClean="0"/>
              <a:t>Industrial visit of the </a:t>
            </a:r>
          </a:p>
          <a:p>
            <a:pPr lvl="0">
              <a:buNone/>
            </a:pPr>
            <a:r>
              <a:rPr lang="en-US" sz="2400" dirty="0" smtClean="0"/>
              <a:t>    Trainees at  </a:t>
            </a:r>
            <a:r>
              <a:rPr lang="en-US" sz="2400" dirty="0" err="1" smtClean="0"/>
              <a:t>Godawari</a:t>
            </a:r>
            <a:r>
              <a:rPr lang="en-US" sz="2400" dirty="0" smtClean="0"/>
              <a:t> </a:t>
            </a:r>
          </a:p>
          <a:p>
            <a:pPr lvl="0">
              <a:buNone/>
            </a:pPr>
            <a:r>
              <a:rPr lang="en-US" sz="2400" dirty="0" smtClean="0"/>
              <a:t>    Power &amp; </a:t>
            </a:r>
            <a:r>
              <a:rPr lang="en-US" sz="2400" dirty="0" err="1" smtClean="0"/>
              <a:t>Ispat</a:t>
            </a:r>
            <a:r>
              <a:rPr lang="en-US" sz="2400" dirty="0" smtClean="0"/>
              <a:t> Ltd. for </a:t>
            </a:r>
          </a:p>
          <a:p>
            <a:pPr lvl="0">
              <a:buNone/>
            </a:pPr>
            <a:r>
              <a:rPr lang="en-US" sz="2400" dirty="0" smtClean="0"/>
              <a:t>    all the three trades and </a:t>
            </a:r>
          </a:p>
          <a:p>
            <a:pPr lvl="0">
              <a:buNone/>
            </a:pPr>
            <a:r>
              <a:rPr lang="en-US" sz="2400" dirty="0" smtClean="0"/>
              <a:t>    SDI students.</a:t>
            </a:r>
          </a:p>
          <a:p>
            <a:pPr lvl="0">
              <a:buFont typeface="Wingdings" pitchFamily="2" charset="2"/>
              <a:buChar char="Ø"/>
            </a:pPr>
            <a:r>
              <a:rPr lang="en-US" sz="2400" dirty="0" smtClean="0"/>
              <a:t>On The Job Training of </a:t>
            </a:r>
          </a:p>
          <a:p>
            <a:pPr lvl="0">
              <a:buNone/>
            </a:pPr>
            <a:r>
              <a:rPr lang="en-US" sz="2400" dirty="0" smtClean="0"/>
              <a:t>      Fitter  and   Electrical </a:t>
            </a:r>
          </a:p>
          <a:p>
            <a:pPr lvl="0">
              <a:buNone/>
            </a:pPr>
            <a:r>
              <a:rPr lang="en-US" sz="2400" dirty="0" smtClean="0"/>
              <a:t>      Trade for 7 to 10 Days.</a:t>
            </a:r>
          </a:p>
          <a:p>
            <a:pPr>
              <a:buNone/>
            </a:pPr>
            <a:endParaRPr lang="en-US" sz="2400" b="1" dirty="0" smtClean="0"/>
          </a:p>
          <a:p>
            <a:pPr marL="342900" lvl="1" indent="-342900">
              <a:buNone/>
            </a:pPr>
            <a:endParaRPr lang="en-US"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10" name="Picture 9" descr="F:\ITI Students Plant Visit 18.11.09\DSC06726.JPG"/>
          <p:cNvPicPr/>
          <p:nvPr/>
        </p:nvPicPr>
        <p:blipFill>
          <a:blip r:embed="rId3" cstate="print"/>
          <a:srcRect/>
          <a:stretch>
            <a:fillRect/>
          </a:stretch>
        </p:blipFill>
        <p:spPr bwMode="auto">
          <a:xfrm>
            <a:off x="3962400" y="1676400"/>
            <a:ext cx="2559923" cy="2176732"/>
          </a:xfrm>
          <a:prstGeom prst="rect">
            <a:avLst/>
          </a:prstGeom>
          <a:noFill/>
          <a:ln w="9525">
            <a:noFill/>
            <a:miter lim="800000"/>
            <a:headEnd/>
            <a:tailEnd/>
          </a:ln>
        </p:spPr>
      </p:pic>
      <p:pic>
        <p:nvPicPr>
          <p:cNvPr id="11" name="Picture 10" descr="F:\ITI Students Plant Visit 18.11.09\DSC06728.JPG"/>
          <p:cNvPicPr/>
          <p:nvPr/>
        </p:nvPicPr>
        <p:blipFill>
          <a:blip r:embed="rId4" cstate="print"/>
          <a:srcRect/>
          <a:stretch>
            <a:fillRect/>
          </a:stretch>
        </p:blipFill>
        <p:spPr bwMode="auto">
          <a:xfrm>
            <a:off x="6629400" y="1676400"/>
            <a:ext cx="2286000" cy="2133600"/>
          </a:xfrm>
          <a:prstGeom prst="rect">
            <a:avLst/>
          </a:prstGeom>
          <a:noFill/>
          <a:ln w="9525">
            <a:noFill/>
            <a:miter lim="800000"/>
            <a:headEnd/>
            <a:tailEnd/>
          </a:ln>
        </p:spPr>
      </p:pic>
      <p:pic>
        <p:nvPicPr>
          <p:cNvPr id="12" name="Picture 11" descr="F:\Industry Visit ITI Students 07.09.09\DSC05991.JPG"/>
          <p:cNvPicPr/>
          <p:nvPr/>
        </p:nvPicPr>
        <p:blipFill>
          <a:blip r:embed="rId5" cstate="print"/>
          <a:srcRect/>
          <a:stretch>
            <a:fillRect/>
          </a:stretch>
        </p:blipFill>
        <p:spPr bwMode="auto">
          <a:xfrm>
            <a:off x="3962400" y="4038600"/>
            <a:ext cx="2590800" cy="2514600"/>
          </a:xfrm>
          <a:prstGeom prst="rect">
            <a:avLst/>
          </a:prstGeom>
          <a:noFill/>
          <a:ln w="9525">
            <a:noFill/>
            <a:miter lim="800000"/>
            <a:headEnd/>
            <a:tailEnd/>
          </a:ln>
        </p:spPr>
      </p:pic>
      <p:pic>
        <p:nvPicPr>
          <p:cNvPr id="13" name="Picture 12" descr="F:\Industry Visit ITI Students 07.09.09\DSC05999.JPG"/>
          <p:cNvPicPr/>
          <p:nvPr/>
        </p:nvPicPr>
        <p:blipFill>
          <a:blip r:embed="rId6" cstate="print"/>
          <a:srcRect/>
          <a:stretch>
            <a:fillRect/>
          </a:stretch>
        </p:blipFill>
        <p:spPr bwMode="auto">
          <a:xfrm>
            <a:off x="6705600" y="4038600"/>
            <a:ext cx="2209800" cy="2514600"/>
          </a:xfrm>
          <a:prstGeom prst="rect">
            <a:avLst/>
          </a:prstGeom>
          <a:noFill/>
          <a:ln w="9525">
            <a:noFill/>
            <a:miter lim="800000"/>
            <a:headEnd/>
            <a:tailEnd/>
          </a:ln>
        </p:spPr>
      </p:pic>
      <p:sp>
        <p:nvSpPr>
          <p:cNvPr id="14" name="Title 1"/>
          <p:cNvSpPr txBox="1">
            <a:spLocks/>
          </p:cNvSpPr>
          <p:nvPr/>
        </p:nvSpPr>
        <p:spPr>
          <a:xfrm>
            <a:off x="1524000" y="838200"/>
            <a:ext cx="6172200" cy="685800"/>
          </a:xfrm>
          <a:prstGeom prst="rect">
            <a:avLst/>
          </a:prstGeom>
        </p:spPr>
        <p:txBody>
          <a:bodyPr vert="horz" lIns="91440" tIns="45720" rIns="91440" bIns="45720" rtlCol="0" anchor="ctr">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300" b="1" i="0" u="none" strike="noStrike" kern="1200" cap="none" spc="0" normalizeH="0" baseline="0" noProof="0" dirty="0" smtClean="0">
                <a:ln>
                  <a:noFill/>
                </a:ln>
                <a:solidFill>
                  <a:schemeClr val="tx1"/>
                </a:solidFill>
                <a:effectLst/>
                <a:uLnTx/>
                <a:uFillTx/>
                <a:latin typeface="+mj-lt"/>
                <a:ea typeface="+mj-ea"/>
                <a:cs typeface="+mj-cs"/>
              </a:rPr>
              <a:t>Industrial Exposure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lvl="0">
              <a:buNone/>
            </a:pPr>
            <a:endParaRPr lang="en-US" sz="2400" dirty="0" smtClean="0"/>
          </a:p>
          <a:p>
            <a:pPr algn="just">
              <a:buFont typeface="Wingdings" pitchFamily="2" charset="2"/>
              <a:buChar char="Ø"/>
            </a:pPr>
            <a:r>
              <a:rPr lang="en-US" sz="2400" b="1" dirty="0" smtClean="0"/>
              <a:t>Trainees sent to</a:t>
            </a:r>
          </a:p>
          <a:p>
            <a:pPr algn="just">
              <a:buNone/>
            </a:pPr>
            <a:r>
              <a:rPr lang="en-US" sz="2400" b="1" dirty="0" smtClean="0"/>
              <a:t>      </a:t>
            </a:r>
            <a:r>
              <a:rPr lang="en-US" sz="2400" b="1" dirty="0" err="1" smtClean="0"/>
              <a:t>village:Nokh</a:t>
            </a:r>
            <a:r>
              <a:rPr lang="en-US" sz="2400" b="1" dirty="0" smtClean="0"/>
              <a:t>, </a:t>
            </a:r>
          </a:p>
          <a:p>
            <a:pPr algn="just">
              <a:buNone/>
            </a:pPr>
            <a:r>
              <a:rPr lang="en-US" sz="2400" b="1" dirty="0" smtClean="0"/>
              <a:t>     State: Rajasthan for </a:t>
            </a:r>
          </a:p>
          <a:p>
            <a:pPr algn="just">
              <a:buNone/>
            </a:pPr>
            <a:r>
              <a:rPr lang="en-US" sz="2400" b="1" dirty="0" smtClean="0"/>
              <a:t>     On the Job Training</a:t>
            </a:r>
          </a:p>
          <a:p>
            <a:pPr algn="just">
              <a:buNone/>
            </a:pPr>
            <a:r>
              <a:rPr lang="en-US" sz="2400" b="1" dirty="0" smtClean="0"/>
              <a:t>     in Solar power Plant of </a:t>
            </a:r>
          </a:p>
          <a:p>
            <a:pPr algn="just">
              <a:buNone/>
            </a:pPr>
            <a:r>
              <a:rPr lang="en-US" sz="2400" b="1" dirty="0" smtClean="0"/>
              <a:t>     </a:t>
            </a:r>
            <a:r>
              <a:rPr lang="en-US" sz="2400" b="1" dirty="0" err="1" smtClean="0"/>
              <a:t>Godawari</a:t>
            </a:r>
            <a:r>
              <a:rPr lang="en-US" sz="2400" b="1" dirty="0" smtClean="0"/>
              <a:t> Green Energy</a:t>
            </a:r>
          </a:p>
          <a:p>
            <a:pPr algn="just">
              <a:buNone/>
            </a:pPr>
            <a:r>
              <a:rPr lang="en-US" sz="2400" b="1" dirty="0" smtClean="0"/>
              <a:t>     Limited (</a:t>
            </a:r>
            <a:r>
              <a:rPr lang="en-US" sz="2400" b="1" dirty="0" err="1" smtClean="0"/>
              <a:t>Hira</a:t>
            </a:r>
            <a:r>
              <a:rPr lang="en-US" sz="2400" b="1" dirty="0" smtClean="0"/>
              <a:t> Group) </a:t>
            </a:r>
          </a:p>
          <a:p>
            <a:pPr algn="just">
              <a:buNone/>
            </a:pPr>
            <a:r>
              <a:rPr lang="en-US" sz="2400" b="1" dirty="0" smtClean="0"/>
              <a:t>     </a:t>
            </a:r>
            <a:r>
              <a:rPr lang="en-US" sz="2400" b="1" dirty="0" err="1" smtClean="0"/>
              <a:t>w.e.f</a:t>
            </a:r>
            <a:r>
              <a:rPr lang="en-US" sz="2400" b="1" dirty="0" smtClean="0"/>
              <a:t>. 10</a:t>
            </a:r>
            <a:r>
              <a:rPr lang="en-US" sz="2400" b="1" baseline="30000" dirty="0" smtClean="0"/>
              <a:t>th</a:t>
            </a:r>
            <a:r>
              <a:rPr lang="en-US" sz="2400" b="1" dirty="0" smtClean="0"/>
              <a:t> Sept 2012</a:t>
            </a:r>
            <a:endParaRPr lang="en-US" sz="2400" dirty="0" smtClean="0"/>
          </a:p>
          <a:p>
            <a:pPr algn="just">
              <a:buNone/>
            </a:pPr>
            <a:r>
              <a:rPr lang="en-US" sz="2400" b="1" dirty="0" smtClean="0"/>
              <a:t>     </a:t>
            </a:r>
            <a:r>
              <a:rPr lang="en-US" sz="2400" b="1" dirty="0" err="1" smtClean="0"/>
              <a:t>upto</a:t>
            </a:r>
            <a:r>
              <a:rPr lang="en-US" sz="2400" b="1" dirty="0" smtClean="0"/>
              <a:t> 10</a:t>
            </a:r>
            <a:r>
              <a:rPr lang="en-US" sz="2400" b="1" baseline="30000" dirty="0" smtClean="0"/>
              <a:t>th</a:t>
            </a:r>
            <a:r>
              <a:rPr lang="en-US" sz="2400" b="1" dirty="0" smtClean="0"/>
              <a:t> December 2012.</a:t>
            </a:r>
            <a:endParaRPr lang="en-US" sz="2400" dirty="0" smtClean="0"/>
          </a:p>
          <a:p>
            <a:pPr>
              <a:buNone/>
            </a:pPr>
            <a:endParaRPr lang="en-US" sz="2400" b="1" dirty="0" smtClean="0"/>
          </a:p>
          <a:p>
            <a:pPr marL="342900" lvl="1" indent="-342900">
              <a:buNone/>
            </a:pPr>
            <a:endParaRPr lang="en-US"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12" name="Picture 11" descr="F:\Industry Visit ITI Students 07.09.09\DSC05991.JPG"/>
          <p:cNvPicPr/>
          <p:nvPr/>
        </p:nvPicPr>
        <p:blipFill>
          <a:blip r:embed="rId3" cstate="print"/>
          <a:srcRect/>
          <a:stretch>
            <a:fillRect/>
          </a:stretch>
        </p:blipFill>
        <p:spPr bwMode="auto">
          <a:xfrm>
            <a:off x="4953000" y="1371600"/>
            <a:ext cx="3733800" cy="2514600"/>
          </a:xfrm>
          <a:prstGeom prst="rect">
            <a:avLst/>
          </a:prstGeom>
          <a:noFill/>
          <a:ln w="9525">
            <a:noFill/>
            <a:miter lim="800000"/>
            <a:headEnd/>
            <a:tailEnd/>
          </a:ln>
        </p:spPr>
      </p:pic>
      <p:pic>
        <p:nvPicPr>
          <p:cNvPr id="13" name="Picture 12" descr="F:\Industry Visit ITI Students 07.09.09\DSC05999.JPG"/>
          <p:cNvPicPr/>
          <p:nvPr/>
        </p:nvPicPr>
        <p:blipFill>
          <a:blip r:embed="rId4" cstate="print"/>
          <a:srcRect/>
          <a:stretch>
            <a:fillRect/>
          </a:stretch>
        </p:blipFill>
        <p:spPr bwMode="auto">
          <a:xfrm>
            <a:off x="4953000" y="4038600"/>
            <a:ext cx="3810000" cy="2514600"/>
          </a:xfrm>
          <a:prstGeom prst="rect">
            <a:avLst/>
          </a:prstGeom>
          <a:noFill/>
          <a:ln w="9525">
            <a:noFill/>
            <a:miter lim="800000"/>
            <a:headEnd/>
            <a:tailEnd/>
          </a:ln>
        </p:spPr>
      </p:pic>
      <p:sp>
        <p:nvSpPr>
          <p:cNvPr id="14" name="Title 1"/>
          <p:cNvSpPr txBox="1">
            <a:spLocks/>
          </p:cNvSpPr>
          <p:nvPr/>
        </p:nvSpPr>
        <p:spPr>
          <a:xfrm>
            <a:off x="1524000" y="838200"/>
            <a:ext cx="6172200" cy="685800"/>
          </a:xfrm>
          <a:prstGeom prst="rect">
            <a:avLst/>
          </a:prstGeom>
        </p:spPr>
        <p:txBody>
          <a:bodyPr vert="horz" lIns="91440" tIns="45720" rIns="91440" bIns="45720" rtlCol="0" anchor="ctr">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300" b="1" i="0" u="none" strike="noStrike" kern="1200" cap="none" spc="0" normalizeH="0" baseline="0" noProof="0" dirty="0" smtClean="0">
                <a:ln>
                  <a:noFill/>
                </a:ln>
                <a:solidFill>
                  <a:schemeClr val="tx1"/>
                </a:solidFill>
                <a:effectLst/>
                <a:uLnTx/>
                <a:uFillTx/>
                <a:latin typeface="+mj-lt"/>
                <a:ea typeface="+mj-ea"/>
                <a:cs typeface="+mj-cs"/>
              </a:rPr>
              <a:t>Industrial Exposure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ctr">
              <a:buNone/>
            </a:pPr>
            <a:r>
              <a:rPr lang="en-US" b="1" dirty="0" smtClean="0"/>
              <a:t>Extra Curricular Activities</a:t>
            </a:r>
          </a:p>
          <a:p>
            <a:pPr>
              <a:buNone/>
            </a:pPr>
            <a:endParaRPr lang="en-US" sz="2400" b="1" dirty="0" smtClean="0"/>
          </a:p>
          <a:p>
            <a:pPr lvl="0">
              <a:buNone/>
            </a:pPr>
            <a:endParaRPr lang="en-US" sz="2400" dirty="0" smtClean="0"/>
          </a:p>
          <a:p>
            <a:pPr lvl="0">
              <a:buNone/>
            </a:pPr>
            <a:endParaRPr lang="en-US" sz="2400" dirty="0" smtClean="0"/>
          </a:p>
          <a:p>
            <a:pPr lvl="0">
              <a:buNone/>
            </a:pPr>
            <a:endParaRPr lang="en-US" sz="2400" dirty="0" smtClean="0"/>
          </a:p>
          <a:p>
            <a:pPr lvl="0">
              <a:buFont typeface="Wingdings" pitchFamily="2" charset="2"/>
              <a:buChar char="Ø"/>
            </a:pPr>
            <a:r>
              <a:rPr lang="en-US" sz="2600" dirty="0" smtClean="0"/>
              <a:t>Annual  Sports  and </a:t>
            </a:r>
          </a:p>
          <a:p>
            <a:pPr lvl="0">
              <a:buNone/>
            </a:pPr>
            <a:r>
              <a:rPr lang="en-US" sz="2600" dirty="0" smtClean="0"/>
              <a:t>    Cultural program for</a:t>
            </a:r>
          </a:p>
          <a:p>
            <a:pPr lvl="0">
              <a:buNone/>
            </a:pPr>
            <a:r>
              <a:rPr lang="en-US" sz="2600" dirty="0" smtClean="0"/>
              <a:t>    successive Four years…</a:t>
            </a:r>
            <a:endParaRPr lang="en-US"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14" name="Picture 13" descr="F:\iti annual 2009\DSC_0191.JPG"/>
          <p:cNvPicPr/>
          <p:nvPr/>
        </p:nvPicPr>
        <p:blipFill>
          <a:blip r:embed="rId3" cstate="print"/>
          <a:srcRect/>
          <a:stretch>
            <a:fillRect/>
          </a:stretch>
        </p:blipFill>
        <p:spPr bwMode="auto">
          <a:xfrm>
            <a:off x="3810001" y="1905000"/>
            <a:ext cx="2286000" cy="2133600"/>
          </a:xfrm>
          <a:prstGeom prst="rect">
            <a:avLst/>
          </a:prstGeom>
          <a:noFill/>
          <a:ln w="9525">
            <a:noFill/>
            <a:miter lim="800000"/>
            <a:headEnd/>
            <a:tailEnd/>
          </a:ln>
        </p:spPr>
      </p:pic>
      <p:pic>
        <p:nvPicPr>
          <p:cNvPr id="15" name="Picture 14" descr="F:\iti annual 2009\DSC_0322.JPG"/>
          <p:cNvPicPr/>
          <p:nvPr/>
        </p:nvPicPr>
        <p:blipFill>
          <a:blip r:embed="rId4" cstate="print"/>
          <a:srcRect/>
          <a:stretch>
            <a:fillRect/>
          </a:stretch>
        </p:blipFill>
        <p:spPr bwMode="auto">
          <a:xfrm>
            <a:off x="6248400" y="1905000"/>
            <a:ext cx="2438400" cy="2172776"/>
          </a:xfrm>
          <a:prstGeom prst="rect">
            <a:avLst/>
          </a:prstGeom>
          <a:noFill/>
          <a:ln w="9525">
            <a:noFill/>
            <a:miter lim="800000"/>
            <a:headEnd/>
            <a:tailEnd/>
          </a:ln>
        </p:spPr>
      </p:pic>
      <p:pic>
        <p:nvPicPr>
          <p:cNvPr id="16" name="Picture 15" descr="F:\iti annual 2009\DSC_0168.JPG"/>
          <p:cNvPicPr/>
          <p:nvPr/>
        </p:nvPicPr>
        <p:blipFill>
          <a:blip r:embed="rId5" cstate="print"/>
          <a:srcRect/>
          <a:stretch>
            <a:fillRect/>
          </a:stretch>
        </p:blipFill>
        <p:spPr bwMode="auto">
          <a:xfrm>
            <a:off x="3810000" y="4191000"/>
            <a:ext cx="2284539" cy="228600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6248400" y="4191000"/>
            <a:ext cx="2438400" cy="23239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828800"/>
            <a:ext cx="4343400" cy="4297363"/>
          </a:xfrm>
        </p:spPr>
        <p:txBody>
          <a:bodyPr>
            <a:normAutofit/>
          </a:bodyPr>
          <a:lstStyle/>
          <a:p>
            <a:pPr>
              <a:buNone/>
            </a:pPr>
            <a:endParaRPr lang="en-US" sz="2800" dirty="0" smtClean="0"/>
          </a:p>
          <a:p>
            <a:pPr lvl="0">
              <a:buFont typeface="Wingdings" pitchFamily="2" charset="2"/>
              <a:buChar char="Ø"/>
            </a:pPr>
            <a:r>
              <a:rPr lang="en-US" sz="2800" dirty="0" smtClean="0"/>
              <a:t>Health Check-up for </a:t>
            </a:r>
          </a:p>
          <a:p>
            <a:pPr lvl="0">
              <a:buNone/>
            </a:pPr>
            <a:r>
              <a:rPr lang="en-US" sz="2800" dirty="0" smtClean="0"/>
              <a:t>	Trainees.</a:t>
            </a:r>
          </a:p>
          <a:p>
            <a:pPr>
              <a:buFont typeface="Wingdings" pitchFamily="2" charset="2"/>
              <a:buChar char="Ø"/>
            </a:pPr>
            <a:r>
              <a:rPr lang="en-US" sz="2800" dirty="0" smtClean="0"/>
              <a:t>Trained Faculty</a:t>
            </a:r>
            <a:endParaRPr lang="en-US" sz="2400" dirty="0" smtClean="0"/>
          </a:p>
          <a:p>
            <a:pPr marL="342900" lvl="1" indent="-342900">
              <a:buFont typeface="Wingdings" pitchFamily="2" charset="2"/>
              <a:buChar char="Ø"/>
            </a:pPr>
            <a:r>
              <a:rPr lang="en-US" dirty="0" smtClean="0"/>
              <a:t>Career Counseling </a:t>
            </a:r>
            <a:endParaRPr lang="en-US" sz="2400" dirty="0" smtClean="0"/>
          </a:p>
          <a:p>
            <a:pPr marL="342900" lvl="1" indent="-342900">
              <a:buFont typeface="Wingdings" pitchFamily="2" charset="2"/>
              <a:buChar char="Ø"/>
            </a:pPr>
            <a:r>
              <a:rPr lang="en-US" dirty="0" smtClean="0"/>
              <a:t>Workshops on Personality Development</a:t>
            </a:r>
            <a:endParaRPr lang="en-US" sz="2800" dirty="0" smtClean="0"/>
          </a:p>
          <a:p>
            <a:pPr>
              <a:buNone/>
            </a:pPr>
            <a:endParaRPr lang="en-US" sz="2800" dirty="0" smtClean="0"/>
          </a:p>
          <a:p>
            <a:pPr>
              <a:buNone/>
            </a:pPr>
            <a:endParaRPr lang="en-US" sz="2800"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9" name="Picture 8" descr="F:\DSC_0300.JPG"/>
          <p:cNvPicPr/>
          <p:nvPr/>
        </p:nvPicPr>
        <p:blipFill>
          <a:blip r:embed="rId3" cstate="print"/>
          <a:srcRect/>
          <a:stretch>
            <a:fillRect/>
          </a:stretch>
        </p:blipFill>
        <p:spPr bwMode="auto">
          <a:xfrm>
            <a:off x="4724400" y="1524000"/>
            <a:ext cx="2057400" cy="2209800"/>
          </a:xfrm>
          <a:prstGeom prst="rect">
            <a:avLst/>
          </a:prstGeom>
          <a:noFill/>
          <a:ln w="9525">
            <a:noFill/>
            <a:miter lim="800000"/>
            <a:headEnd/>
            <a:tailEnd/>
          </a:ln>
        </p:spPr>
      </p:pic>
      <p:pic>
        <p:nvPicPr>
          <p:cNvPr id="10" name="Picture 9" descr="F:\DSC_0298.JPG"/>
          <p:cNvPicPr/>
          <p:nvPr/>
        </p:nvPicPr>
        <p:blipFill>
          <a:blip r:embed="rId4" cstate="print"/>
          <a:srcRect/>
          <a:stretch>
            <a:fillRect/>
          </a:stretch>
        </p:blipFill>
        <p:spPr bwMode="auto">
          <a:xfrm>
            <a:off x="6858000" y="1524000"/>
            <a:ext cx="2209800" cy="2209800"/>
          </a:xfrm>
          <a:prstGeom prst="rect">
            <a:avLst/>
          </a:prstGeom>
          <a:noFill/>
          <a:ln w="9525">
            <a:noFill/>
            <a:miter lim="800000"/>
            <a:headEnd/>
            <a:tailEnd/>
          </a:ln>
        </p:spPr>
      </p:pic>
      <p:pic>
        <p:nvPicPr>
          <p:cNvPr id="8" name="Picture 7" descr="D:\Office\DANIEL\Photo\DSC_0195.JPG"/>
          <p:cNvPicPr/>
          <p:nvPr/>
        </p:nvPicPr>
        <p:blipFill>
          <a:blip r:embed="rId5" cstate="print"/>
          <a:srcRect/>
          <a:stretch>
            <a:fillRect/>
          </a:stretch>
        </p:blipFill>
        <p:spPr bwMode="auto">
          <a:xfrm>
            <a:off x="4724400" y="3886200"/>
            <a:ext cx="4191000" cy="2819400"/>
          </a:xfrm>
          <a:prstGeom prst="rect">
            <a:avLst/>
          </a:prstGeom>
          <a:noFill/>
          <a:ln w="9525">
            <a:noFill/>
            <a:miter lim="800000"/>
            <a:headEnd/>
            <a:tailEnd/>
          </a:ln>
        </p:spPr>
      </p:pic>
      <p:sp>
        <p:nvSpPr>
          <p:cNvPr id="11" name="Title 1"/>
          <p:cNvSpPr txBox="1">
            <a:spLocks/>
          </p:cNvSpPr>
          <p:nvPr/>
        </p:nvSpPr>
        <p:spPr>
          <a:xfrm>
            <a:off x="1371600" y="685800"/>
            <a:ext cx="6172200" cy="990600"/>
          </a:xfrm>
          <a:prstGeom prst="rect">
            <a:avLst/>
          </a:prstGeom>
        </p:spPr>
        <p:txBody>
          <a:bodyPr vert="horz" lIns="91440" tIns="45720" rIns="91440" bIns="45720" rtlCol="0" anchor="ctr">
            <a:normAutofit fontScale="25000" lnSpcReduction="20000"/>
          </a:bodyPr>
          <a:lstStyle/>
          <a:p>
            <a:pPr algn="ctr">
              <a:spcBef>
                <a:spcPct val="0"/>
              </a:spcBef>
            </a:pPr>
            <a:r>
              <a:rPr lang="en-US" sz="11200" b="1" dirty="0" smtClean="0"/>
              <a:t>Best Practices</a:t>
            </a:r>
          </a:p>
          <a:p>
            <a:pPr algn="ctr">
              <a:spcBef>
                <a:spcPct val="0"/>
              </a:spcBef>
            </a:pPr>
            <a:r>
              <a:rPr lang="en-US" sz="11200" dirty="0" smtClean="0"/>
              <a:t>IMC of ITI - HATHBANDH</a:t>
            </a:r>
            <a:endParaRPr lang="en-US" sz="36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304800" y="1676400"/>
            <a:ext cx="5867400" cy="4449763"/>
          </a:xfrm>
        </p:spPr>
        <p:txBody>
          <a:bodyPr>
            <a:normAutofit lnSpcReduction="10000"/>
          </a:bodyPr>
          <a:lstStyle/>
          <a:p>
            <a:pPr>
              <a:buNone/>
            </a:pPr>
            <a:endParaRPr lang="en-US" sz="2400" b="1" dirty="0" smtClean="0"/>
          </a:p>
          <a:p>
            <a:pPr lvl="1">
              <a:buFont typeface="Wingdings" pitchFamily="2" charset="2"/>
              <a:buChar char="Ø"/>
            </a:pPr>
            <a:r>
              <a:rPr lang="en-US" dirty="0" smtClean="0"/>
              <a:t> </a:t>
            </a:r>
            <a:r>
              <a:rPr lang="en-US" sz="2400" dirty="0" smtClean="0"/>
              <a:t>Campus Interview was conducted </a:t>
            </a:r>
          </a:p>
          <a:p>
            <a:pPr lvl="1">
              <a:buNone/>
            </a:pPr>
            <a:r>
              <a:rPr lang="en-US" sz="2400" dirty="0" smtClean="0"/>
              <a:t>     by </a:t>
            </a:r>
            <a:r>
              <a:rPr lang="en-US" sz="2400" dirty="0" err="1" smtClean="0"/>
              <a:t>Godawari</a:t>
            </a:r>
            <a:r>
              <a:rPr lang="en-US" sz="2400" dirty="0" smtClean="0"/>
              <a:t> Power &amp; </a:t>
            </a:r>
            <a:r>
              <a:rPr lang="en-US" sz="2400" dirty="0" err="1" smtClean="0"/>
              <a:t>Ispat</a:t>
            </a:r>
            <a:r>
              <a:rPr lang="en-US" sz="2400" dirty="0" smtClean="0"/>
              <a:t> Limited, </a:t>
            </a:r>
          </a:p>
          <a:p>
            <a:pPr lvl="1">
              <a:buNone/>
            </a:pPr>
            <a:r>
              <a:rPr lang="en-US" sz="2400" dirty="0" smtClean="0"/>
              <a:t>     R.R. </a:t>
            </a:r>
            <a:r>
              <a:rPr lang="en-US" sz="2400" dirty="0" err="1" smtClean="0"/>
              <a:t>Ispat</a:t>
            </a:r>
            <a:r>
              <a:rPr lang="en-US" sz="2400" dirty="0" smtClean="0"/>
              <a:t> </a:t>
            </a:r>
            <a:r>
              <a:rPr lang="en-US" sz="2400" dirty="0" err="1" smtClean="0"/>
              <a:t>Ltd.,Hira</a:t>
            </a:r>
            <a:r>
              <a:rPr lang="en-US" sz="2400" dirty="0" smtClean="0"/>
              <a:t> Ferro Alloys Ltd.,</a:t>
            </a:r>
          </a:p>
          <a:p>
            <a:pPr lvl="1">
              <a:buNone/>
            </a:pPr>
            <a:r>
              <a:rPr lang="en-US" sz="2400" dirty="0" smtClean="0"/>
              <a:t>     </a:t>
            </a:r>
            <a:r>
              <a:rPr lang="en-US" sz="2400" dirty="0" err="1" smtClean="0"/>
              <a:t>Jagdamba</a:t>
            </a:r>
            <a:r>
              <a:rPr lang="en-US" sz="2400" dirty="0" smtClean="0"/>
              <a:t> Power Plant  (Hira Group </a:t>
            </a:r>
          </a:p>
          <a:p>
            <a:pPr lvl="1">
              <a:buNone/>
            </a:pPr>
            <a:r>
              <a:rPr lang="en-US" sz="2400" dirty="0" smtClean="0"/>
              <a:t>     of Industries) for electrical and Fitter trade.</a:t>
            </a:r>
          </a:p>
          <a:p>
            <a:pPr lvl="1">
              <a:buFont typeface="Wingdings" pitchFamily="2" charset="2"/>
              <a:buChar char="Ø"/>
            </a:pPr>
            <a:r>
              <a:rPr lang="en-US" sz="2400" dirty="0" smtClean="0"/>
              <a:t>32 Electrical students placed in R.R. Ispat Ltd.</a:t>
            </a:r>
          </a:p>
          <a:p>
            <a:pPr lvl="1">
              <a:buFont typeface="Wingdings" pitchFamily="2" charset="2"/>
              <a:buChar char="Ø"/>
            </a:pPr>
            <a:r>
              <a:rPr lang="en-US" sz="2400" dirty="0" smtClean="0"/>
              <a:t>33 Fitter students placed in Godawari Power &amp; Ispat Ltd.</a:t>
            </a:r>
            <a:endParaRPr lang="en-US" sz="2400"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7" name="Picture 6" descr="F:\DSC_1070.JPG"/>
          <p:cNvPicPr/>
          <p:nvPr/>
        </p:nvPicPr>
        <p:blipFill>
          <a:blip r:embed="rId3" cstate="print"/>
          <a:srcRect/>
          <a:stretch>
            <a:fillRect/>
          </a:stretch>
        </p:blipFill>
        <p:spPr bwMode="auto">
          <a:xfrm>
            <a:off x="6163225" y="1752600"/>
            <a:ext cx="2752175" cy="2209800"/>
          </a:xfrm>
          <a:prstGeom prst="rect">
            <a:avLst/>
          </a:prstGeom>
          <a:noFill/>
          <a:ln w="9525">
            <a:noFill/>
            <a:miter lim="800000"/>
            <a:headEnd/>
            <a:tailEnd/>
          </a:ln>
        </p:spPr>
      </p:pic>
      <p:pic>
        <p:nvPicPr>
          <p:cNvPr id="9" name="Picture 8" descr="F:\DSC_1066.JPG"/>
          <p:cNvPicPr/>
          <p:nvPr/>
        </p:nvPicPr>
        <p:blipFill>
          <a:blip r:embed="rId4" cstate="print"/>
          <a:srcRect/>
          <a:stretch>
            <a:fillRect/>
          </a:stretch>
        </p:blipFill>
        <p:spPr bwMode="auto">
          <a:xfrm>
            <a:off x="6172200" y="4038600"/>
            <a:ext cx="2743200" cy="2400300"/>
          </a:xfrm>
          <a:prstGeom prst="rect">
            <a:avLst/>
          </a:prstGeom>
          <a:noFill/>
          <a:ln w="9525">
            <a:noFill/>
            <a:miter lim="800000"/>
            <a:headEnd/>
            <a:tailEnd/>
          </a:ln>
        </p:spPr>
      </p:pic>
      <p:sp>
        <p:nvSpPr>
          <p:cNvPr id="8" name="Title 1"/>
          <p:cNvSpPr txBox="1">
            <a:spLocks/>
          </p:cNvSpPr>
          <p:nvPr/>
        </p:nvSpPr>
        <p:spPr>
          <a:xfrm>
            <a:off x="1524000" y="838200"/>
            <a:ext cx="6172200" cy="9906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800" b="1" i="0" u="none" strike="noStrike" kern="1200" cap="none" spc="0" normalizeH="0" baseline="0" noProof="0" dirty="0" smtClean="0">
                <a:ln>
                  <a:noFill/>
                </a:ln>
                <a:solidFill>
                  <a:schemeClr val="tx1"/>
                </a:solidFill>
                <a:effectLst/>
                <a:uLnTx/>
                <a:uFillTx/>
                <a:latin typeface="+mj-lt"/>
                <a:ea typeface="+mj-ea"/>
                <a:cs typeface="+mj-cs"/>
              </a:rPr>
              <a:t>Milestone</a:t>
            </a:r>
            <a:r>
              <a:rPr kumimoji="0" lang="en-US" sz="12800" b="1" i="0" u="none" strike="noStrike" kern="1200" cap="none" spc="0" normalizeH="0" noProof="0" dirty="0" smtClean="0">
                <a:ln>
                  <a:noFill/>
                </a:ln>
                <a:solidFill>
                  <a:schemeClr val="tx1"/>
                </a:solidFill>
                <a:effectLst/>
                <a:uLnTx/>
                <a:uFillTx/>
                <a:latin typeface="+mj-lt"/>
                <a:ea typeface="+mj-ea"/>
                <a:cs typeface="+mj-cs"/>
              </a:rPr>
              <a:t> Accomplished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2800" b="1" baseline="0" dirty="0" smtClean="0">
                <a:latin typeface="+mj-lt"/>
                <a:ea typeface="+mj-ea"/>
                <a:cs typeface="+mj-cs"/>
              </a:rPr>
              <a:t>Campus</a:t>
            </a:r>
            <a:r>
              <a:rPr lang="en-US" sz="12800" b="1" dirty="0" smtClean="0">
                <a:latin typeface="+mj-lt"/>
                <a:ea typeface="+mj-ea"/>
                <a:cs typeface="+mj-cs"/>
              </a:rPr>
              <a:t> Placement</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524000"/>
            <a:ext cx="8229600" cy="5334000"/>
          </a:xfrm>
        </p:spPr>
        <p:txBody>
          <a:bodyPr>
            <a:normAutofit/>
          </a:bodyPr>
          <a:lstStyle/>
          <a:p>
            <a:pPr>
              <a:buNone/>
            </a:pPr>
            <a:r>
              <a:rPr lang="en-US" sz="2800" dirty="0" smtClean="0"/>
              <a:t>Skill Development Initiative (SDI Scheme) &amp; SUDA </a:t>
            </a:r>
            <a:endParaRPr lang="en-US" sz="2400" b="1" dirty="0" smtClean="0"/>
          </a:p>
          <a:p>
            <a:pPr>
              <a:buFont typeface="Wingdings" pitchFamily="2" charset="2"/>
              <a:buChar char="Ø"/>
            </a:pPr>
            <a:r>
              <a:rPr lang="en-US" sz="2400" b="1" dirty="0" smtClean="0"/>
              <a:t>Registration of Courses  with RDAT, Kanpur.</a:t>
            </a:r>
          </a:p>
          <a:p>
            <a:pPr lvl="1">
              <a:buFont typeface="Wingdings" pitchFamily="2" charset="2"/>
              <a:buChar char="Ø"/>
            </a:pPr>
            <a:r>
              <a:rPr lang="en-US" sz="1800" dirty="0" smtClean="0"/>
              <a:t>Basic Electrical</a:t>
            </a:r>
          </a:p>
          <a:p>
            <a:pPr lvl="1">
              <a:buFont typeface="Wingdings" pitchFamily="2" charset="2"/>
              <a:buChar char="Ø"/>
            </a:pPr>
            <a:r>
              <a:rPr lang="en-US" sz="1800" dirty="0" smtClean="0"/>
              <a:t>A.C. &amp; D.C.  Motor Winding</a:t>
            </a:r>
          </a:p>
          <a:p>
            <a:pPr lvl="1">
              <a:buFont typeface="Wingdings" pitchFamily="2" charset="2"/>
              <a:buChar char="Ø"/>
            </a:pPr>
            <a:r>
              <a:rPr lang="en-US" sz="1800" dirty="0" smtClean="0"/>
              <a:t>House Wiring</a:t>
            </a:r>
          </a:p>
          <a:p>
            <a:pPr lvl="1">
              <a:buFont typeface="Wingdings" pitchFamily="2" charset="2"/>
              <a:buChar char="Ø"/>
            </a:pPr>
            <a:r>
              <a:rPr lang="en-US" sz="1800" dirty="0" err="1" smtClean="0"/>
              <a:t>M.S.Office</a:t>
            </a:r>
            <a:r>
              <a:rPr lang="en-US" sz="1800" dirty="0" smtClean="0"/>
              <a:t> &amp; Internet</a:t>
            </a:r>
          </a:p>
          <a:p>
            <a:pPr lvl="1">
              <a:buFont typeface="Wingdings" pitchFamily="2" charset="2"/>
              <a:buChar char="Ø"/>
            </a:pPr>
            <a:r>
              <a:rPr lang="en-US" sz="1800" dirty="0" smtClean="0"/>
              <a:t>Tally 9.0</a:t>
            </a:r>
          </a:p>
          <a:p>
            <a:pPr lvl="1">
              <a:buFont typeface="Wingdings" pitchFamily="2" charset="2"/>
              <a:buChar char="Ø"/>
            </a:pPr>
            <a:r>
              <a:rPr lang="en-US" sz="1800" dirty="0" smtClean="0"/>
              <a:t>5 Batches of SDI </a:t>
            </a:r>
            <a:r>
              <a:rPr lang="en-US" sz="1800" dirty="0" err="1" smtClean="0"/>
              <a:t>mes</a:t>
            </a:r>
            <a:r>
              <a:rPr lang="en-US" sz="1800" dirty="0" smtClean="0"/>
              <a:t> courses Completed Successfully.</a:t>
            </a:r>
            <a:endParaRPr lang="en-US" sz="1800" dirty="0"/>
          </a:p>
          <a:p>
            <a:pPr>
              <a:buFont typeface="Wingdings" pitchFamily="2" charset="2"/>
              <a:buChar char="Ø"/>
            </a:pPr>
            <a:r>
              <a:rPr lang="en-US" sz="2400" b="1" dirty="0" smtClean="0"/>
              <a:t>Skill Urban Development </a:t>
            </a:r>
            <a:r>
              <a:rPr lang="en-US" sz="2400" b="1" dirty="0" smtClean="0"/>
              <a:t>Authority</a:t>
            </a:r>
          </a:p>
          <a:p>
            <a:pPr lvl="1">
              <a:buFont typeface="Wingdings" pitchFamily="2" charset="2"/>
              <a:buChar char="Ø"/>
            </a:pPr>
            <a:r>
              <a:rPr lang="en-US" sz="2400" dirty="0" smtClean="0"/>
              <a:t> </a:t>
            </a:r>
            <a:r>
              <a:rPr lang="en-US" sz="2000" dirty="0" smtClean="0"/>
              <a:t>Basic Electrical</a:t>
            </a:r>
          </a:p>
          <a:p>
            <a:pPr lvl="1">
              <a:buFont typeface="Wingdings" pitchFamily="2" charset="2"/>
              <a:buChar char="Ø"/>
            </a:pPr>
            <a:r>
              <a:rPr lang="en-US" sz="2000" dirty="0" smtClean="0"/>
              <a:t>M.S. Office &amp; Internet</a:t>
            </a:r>
          </a:p>
          <a:p>
            <a:pPr lvl="1">
              <a:buFont typeface="Wingdings" pitchFamily="2" charset="2"/>
              <a:buChar char="Ø"/>
            </a:pPr>
            <a:r>
              <a:rPr lang="en-US" sz="2000" dirty="0" smtClean="0"/>
              <a:t>2 Batches of SUDA courses completed successfully.</a:t>
            </a:r>
          </a:p>
          <a:p>
            <a:pPr marL="342900" lvl="1" indent="-342900">
              <a:buFont typeface="Wingdings" pitchFamily="2" charset="2"/>
              <a:buChar char="Ø"/>
            </a:pPr>
            <a:r>
              <a:rPr lang="en-US" sz="2000" b="1" dirty="0" err="1" smtClean="0"/>
              <a:t>Mukhya</a:t>
            </a:r>
            <a:r>
              <a:rPr lang="en-US" sz="2000" b="1" dirty="0" smtClean="0"/>
              <a:t> </a:t>
            </a:r>
            <a:r>
              <a:rPr lang="en-US" sz="2000" b="1" dirty="0" err="1" smtClean="0"/>
              <a:t>Mantri</a:t>
            </a:r>
            <a:r>
              <a:rPr lang="en-US" sz="2000" b="1" dirty="0" smtClean="0"/>
              <a:t> </a:t>
            </a:r>
            <a:r>
              <a:rPr lang="en-US" sz="2000" b="1" dirty="0" err="1" smtClean="0"/>
              <a:t>Kaushal</a:t>
            </a:r>
            <a:r>
              <a:rPr lang="en-US" sz="2000" b="1" dirty="0" smtClean="0"/>
              <a:t> </a:t>
            </a:r>
            <a:r>
              <a:rPr lang="en-US" sz="2000" b="1" dirty="0" err="1" smtClean="0"/>
              <a:t>Vikas</a:t>
            </a:r>
            <a:r>
              <a:rPr lang="en-US" sz="2000" b="1" dirty="0" smtClean="0"/>
              <a:t> </a:t>
            </a:r>
            <a:r>
              <a:rPr lang="en-US" sz="2000" b="1" dirty="0" err="1" smtClean="0"/>
              <a:t>Yogna</a:t>
            </a:r>
            <a:r>
              <a:rPr lang="en-US" sz="2000" b="1" dirty="0" smtClean="0"/>
              <a:t>.</a:t>
            </a:r>
          </a:p>
          <a:p>
            <a:pPr>
              <a:buNone/>
            </a:pPr>
            <a:endParaRPr lang="en-US" sz="2400" b="1" dirty="0" smtClean="0"/>
          </a:p>
          <a:p>
            <a:pPr lvl="1">
              <a:buFont typeface="Wingdings" pitchFamily="2" charset="2"/>
              <a:buChar char="Ø"/>
            </a:pPr>
            <a:endParaRPr lang="en-US" sz="2000" b="1"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95400" cy="1219200"/>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0" y="838200"/>
            <a:ext cx="6172200" cy="5334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80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2800" b="1" dirty="0" smtClean="0">
                <a:latin typeface="+mj-lt"/>
                <a:ea typeface="+mj-ea"/>
                <a:cs typeface="+mj-cs"/>
              </a:rPr>
              <a:t>Short Term Courses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152400" y="1524000"/>
            <a:ext cx="8839200" cy="4953000"/>
          </a:xfrm>
        </p:spPr>
        <p:txBody>
          <a:bodyPr>
            <a:normAutofit fontScale="85000" lnSpcReduction="20000"/>
          </a:bodyPr>
          <a:lstStyle/>
          <a:p>
            <a:pPr>
              <a:buNone/>
            </a:pPr>
            <a:r>
              <a:rPr lang="en-US" dirty="0" smtClean="0"/>
              <a:t> For Environment:</a:t>
            </a:r>
          </a:p>
          <a:p>
            <a:pPr lvl="0" algn="just">
              <a:buFont typeface="Wingdings" pitchFamily="2" charset="2"/>
              <a:buChar char="Ø"/>
            </a:pPr>
            <a:r>
              <a:rPr lang="en-US" dirty="0" smtClean="0"/>
              <a:t>  Plants were  planted  by </a:t>
            </a:r>
          </a:p>
          <a:p>
            <a:pPr lvl="0" algn="just">
              <a:buNone/>
            </a:pPr>
            <a:r>
              <a:rPr lang="en-US" dirty="0" smtClean="0"/>
              <a:t>      </a:t>
            </a:r>
            <a:r>
              <a:rPr lang="en-US" dirty="0" err="1" smtClean="0"/>
              <a:t>Godawari</a:t>
            </a:r>
            <a:r>
              <a:rPr lang="en-US" dirty="0" smtClean="0"/>
              <a:t>  Power  &amp;  </a:t>
            </a:r>
            <a:r>
              <a:rPr lang="en-US" dirty="0" err="1" smtClean="0"/>
              <a:t>Ispat</a:t>
            </a:r>
            <a:r>
              <a:rPr lang="en-US" dirty="0" smtClean="0"/>
              <a:t> Ltd.</a:t>
            </a:r>
          </a:p>
          <a:p>
            <a:pPr lvl="0" algn="just">
              <a:buNone/>
            </a:pPr>
            <a:r>
              <a:rPr lang="en-US" dirty="0" smtClean="0"/>
              <a:t>      after Annual Sports Program.</a:t>
            </a:r>
          </a:p>
          <a:p>
            <a:pPr lvl="0">
              <a:buNone/>
            </a:pPr>
            <a:endParaRPr lang="en-US" dirty="0" smtClean="0"/>
          </a:p>
          <a:p>
            <a:pPr lvl="0">
              <a:buFont typeface="Wingdings" pitchFamily="2" charset="2"/>
              <a:buChar char="Ø"/>
            </a:pPr>
            <a:r>
              <a:rPr lang="en-US" dirty="0" smtClean="0"/>
              <a:t>   Plants were planted </a:t>
            </a:r>
          </a:p>
          <a:p>
            <a:pPr lvl="0">
              <a:buNone/>
            </a:pPr>
            <a:r>
              <a:rPr lang="en-US" dirty="0" smtClean="0"/>
              <a:t>       after  </a:t>
            </a:r>
            <a:r>
              <a:rPr lang="en-US" dirty="0" err="1" smtClean="0"/>
              <a:t>Bhumi</a:t>
            </a:r>
            <a:r>
              <a:rPr lang="en-US" dirty="0" smtClean="0"/>
              <a:t>  </a:t>
            </a:r>
            <a:r>
              <a:rPr lang="en-US" dirty="0" err="1" smtClean="0"/>
              <a:t>pujan</a:t>
            </a:r>
            <a:r>
              <a:rPr lang="en-US" dirty="0" smtClean="0"/>
              <a:t>  </a:t>
            </a:r>
          </a:p>
          <a:p>
            <a:pPr lvl="0">
              <a:buNone/>
            </a:pPr>
            <a:r>
              <a:rPr lang="en-US" dirty="0" smtClean="0"/>
              <a:t>       of  new </a:t>
            </a:r>
            <a:r>
              <a:rPr lang="en-US" dirty="0" err="1" smtClean="0"/>
              <a:t>I.T.I.,building</a:t>
            </a:r>
            <a:endParaRPr lang="en-US" dirty="0" smtClean="0"/>
          </a:p>
          <a:p>
            <a:pPr lvl="0">
              <a:buNone/>
            </a:pPr>
            <a:endParaRPr lang="en-US" dirty="0" smtClean="0"/>
          </a:p>
          <a:p>
            <a:pPr lvl="0">
              <a:buFont typeface="Wingdings" pitchFamily="2" charset="2"/>
              <a:buChar char="Ø"/>
            </a:pPr>
            <a:r>
              <a:rPr lang="en-US" smtClean="0"/>
              <a:t> Landscaping   work   was  </a:t>
            </a:r>
            <a:endParaRPr lang="en-US" dirty="0" smtClean="0"/>
          </a:p>
          <a:p>
            <a:pPr lvl="0">
              <a:buNone/>
            </a:pPr>
            <a:r>
              <a:rPr lang="en-US" dirty="0" smtClean="0"/>
              <a:t>     done by </a:t>
            </a:r>
            <a:r>
              <a:rPr lang="en-US" dirty="0" err="1" smtClean="0"/>
              <a:t>Godawari</a:t>
            </a:r>
            <a:r>
              <a:rPr lang="en-US" dirty="0" smtClean="0"/>
              <a:t> Power</a:t>
            </a:r>
          </a:p>
          <a:p>
            <a:pPr lvl="0">
              <a:buNone/>
            </a:pPr>
            <a:r>
              <a:rPr lang="en-US" dirty="0" smtClean="0"/>
              <a:t>     &amp; </a:t>
            </a:r>
            <a:r>
              <a:rPr lang="en-US" dirty="0" err="1" smtClean="0"/>
              <a:t>Ispat</a:t>
            </a:r>
            <a:r>
              <a:rPr lang="en-US" dirty="0" smtClean="0"/>
              <a:t> Ltd.</a:t>
            </a:r>
            <a:endParaRPr lang="en-US"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pic>
        <p:nvPicPr>
          <p:cNvPr id="7" name="Picture 6" descr="D:\Ramakant\New Folder (2)\Image(029).jpg"/>
          <p:cNvPicPr/>
          <p:nvPr/>
        </p:nvPicPr>
        <p:blipFill>
          <a:blip r:embed="rId3" cstate="print"/>
          <a:srcRect/>
          <a:stretch>
            <a:fillRect/>
          </a:stretch>
        </p:blipFill>
        <p:spPr bwMode="auto">
          <a:xfrm>
            <a:off x="4953000" y="1447800"/>
            <a:ext cx="3276600" cy="2438400"/>
          </a:xfrm>
          <a:prstGeom prst="rect">
            <a:avLst/>
          </a:prstGeom>
          <a:noFill/>
          <a:ln w="9525">
            <a:noFill/>
            <a:miter lim="800000"/>
            <a:headEnd/>
            <a:tailEnd/>
          </a:ln>
        </p:spPr>
      </p:pic>
      <p:pic>
        <p:nvPicPr>
          <p:cNvPr id="8" name="Picture 7" descr="F:\DSC_0301.JPG"/>
          <p:cNvPicPr/>
          <p:nvPr/>
        </p:nvPicPr>
        <p:blipFill>
          <a:blip r:embed="rId4" cstate="print"/>
          <a:srcRect/>
          <a:stretch>
            <a:fillRect/>
          </a:stretch>
        </p:blipFill>
        <p:spPr bwMode="auto">
          <a:xfrm>
            <a:off x="6629400" y="4267200"/>
            <a:ext cx="2362200" cy="2133600"/>
          </a:xfrm>
          <a:prstGeom prst="rect">
            <a:avLst/>
          </a:prstGeom>
          <a:noFill/>
          <a:ln w="9525">
            <a:noFill/>
            <a:miter lim="800000"/>
            <a:headEnd/>
            <a:tailEnd/>
          </a:ln>
        </p:spPr>
      </p:pic>
      <p:sp>
        <p:nvSpPr>
          <p:cNvPr id="9" name="Title 1"/>
          <p:cNvSpPr txBox="1">
            <a:spLocks/>
          </p:cNvSpPr>
          <p:nvPr/>
        </p:nvSpPr>
        <p:spPr>
          <a:xfrm>
            <a:off x="1371600" y="685800"/>
            <a:ext cx="6172200" cy="990600"/>
          </a:xfrm>
          <a:prstGeom prst="rect">
            <a:avLst/>
          </a:prstGeom>
        </p:spPr>
        <p:txBody>
          <a:bodyPr vert="horz" lIns="91440" tIns="45720" rIns="91440" bIns="45720" rtlCol="0" anchor="ctr">
            <a:normAutofit fontScale="25000" lnSpcReduction="20000"/>
          </a:bodyPr>
          <a:lstStyle/>
          <a:p>
            <a:pPr algn="ctr">
              <a:spcBef>
                <a:spcPct val="0"/>
              </a:spcBef>
            </a:pPr>
            <a:r>
              <a:rPr lang="en-US" sz="11200" b="1" dirty="0" smtClean="0"/>
              <a:t>Best Practices</a:t>
            </a:r>
          </a:p>
          <a:p>
            <a:pPr algn="ctr">
              <a:spcBef>
                <a:spcPct val="0"/>
              </a:spcBef>
            </a:pPr>
            <a:r>
              <a:rPr lang="en-US" sz="11200" dirty="0" smtClean="0"/>
              <a:t>IMC of ITI - HATHBANDH</a:t>
            </a:r>
            <a:endParaRPr lang="en-US" sz="36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descr="D:\Ramakant\I.T.I. Photograph\Annual Function &amp; Prize Distribution 06-1-12\DSCN2497.JPG"/>
          <p:cNvPicPr>
            <a:picLocks noChangeAspect="1" noChangeArrowheads="1"/>
          </p:cNvPicPr>
          <p:nvPr/>
        </p:nvPicPr>
        <p:blipFill>
          <a:blip r:embed="rId5" cstate="print"/>
          <a:srcRect/>
          <a:stretch>
            <a:fillRect/>
          </a:stretch>
        </p:blipFill>
        <p:spPr bwMode="auto">
          <a:xfrm>
            <a:off x="4267200" y="4191000"/>
            <a:ext cx="2286000" cy="21717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buNone/>
            </a:pP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2">
              <a:buFont typeface="Wingdings" pitchFamily="2" charset="2"/>
              <a:buChar char="Ø"/>
            </a:pPr>
            <a:r>
              <a:rPr lang="en-US" b="1" dirty="0" smtClean="0"/>
              <a:t>Cycle Stand for students.</a:t>
            </a:r>
          </a:p>
          <a:p>
            <a:pPr lvl="2">
              <a:buNone/>
            </a:pPr>
            <a:endParaRPr lang="en-US" b="1" dirty="0" smtClean="0"/>
          </a:p>
          <a:p>
            <a:pPr lvl="2">
              <a:buFont typeface="Wingdings" pitchFamily="2" charset="2"/>
              <a:buChar char="Ø"/>
            </a:pPr>
            <a:r>
              <a:rPr lang="en-US" b="1" dirty="0" smtClean="0"/>
              <a:t> New Building of ITI completed, New trades to be open</a:t>
            </a:r>
            <a:r>
              <a:rPr lang="en-US" b="1" dirty="0" smtClean="0"/>
              <a:t>.</a:t>
            </a:r>
          </a:p>
          <a:p>
            <a:pPr lvl="2">
              <a:buNone/>
            </a:pPr>
            <a:endParaRPr lang="en-US" b="1" dirty="0" smtClean="0"/>
          </a:p>
          <a:p>
            <a:pPr lvl="2">
              <a:buFont typeface="Wingdings" pitchFamily="2" charset="2"/>
              <a:buChar char="Ø"/>
            </a:pPr>
            <a:r>
              <a:rPr lang="en-US" b="1" dirty="0" smtClean="0"/>
              <a:t>Strength of students to be increased to 500.</a:t>
            </a:r>
          </a:p>
          <a:p>
            <a:pPr lvl="2">
              <a:buNone/>
            </a:pPr>
            <a:r>
              <a:rPr lang="en-US" b="1" dirty="0" smtClean="0"/>
              <a:t>  </a:t>
            </a:r>
          </a:p>
          <a:p>
            <a:pPr lvl="2">
              <a:buFont typeface="Wingdings" pitchFamily="2" charset="2"/>
              <a:buChar char="Ø"/>
            </a:pPr>
            <a:r>
              <a:rPr lang="en-US" b="1" dirty="0" smtClean="0"/>
              <a:t>Target of 100% Employability.</a:t>
            </a:r>
          </a:p>
          <a:p>
            <a:pPr algn="ctr">
              <a:buNone/>
            </a:pPr>
            <a:endParaRPr lang="en-US" sz="2400"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95400" cy="1295400"/>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0" y="838200"/>
            <a:ext cx="61722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The Path Ahead!</a:t>
            </a:r>
            <a:endParaRPr kumimoji="0" lang="en-US" sz="1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a:buNone/>
            </a:pPr>
            <a:r>
              <a:rPr lang="en-US" dirty="0" smtClean="0"/>
              <a:t>      </a:t>
            </a:r>
          </a:p>
          <a:p>
            <a:pPr algn="just">
              <a:buNone/>
            </a:pPr>
            <a:r>
              <a:rPr lang="en-US" dirty="0" smtClean="0"/>
              <a:t>	Under  the  leadership of Mr. Siddhartha Agrawal, Chairman IMC of ITI, </a:t>
            </a:r>
            <a:r>
              <a:rPr lang="en-US" dirty="0" err="1" smtClean="0"/>
              <a:t>Hathbandh</a:t>
            </a:r>
            <a:r>
              <a:rPr lang="en-US" dirty="0" smtClean="0"/>
              <a:t>, &amp; Godawari Power Ispat Ltd. as an Industry Partner is following all the guidelines specified by DGET;</a:t>
            </a:r>
          </a:p>
          <a:p>
            <a:pPr algn="just">
              <a:buNone/>
            </a:pPr>
            <a:r>
              <a:rPr lang="en-US" dirty="0" smtClean="0"/>
              <a:t>	         We are committed to make ITI </a:t>
            </a:r>
            <a:r>
              <a:rPr lang="en-US" dirty="0" err="1" smtClean="0"/>
              <a:t>Hathbandh</a:t>
            </a:r>
            <a:r>
              <a:rPr lang="en-US" dirty="0" smtClean="0"/>
              <a:t>; a model for other ITI’s to follow. </a:t>
            </a:r>
          </a:p>
          <a:p>
            <a:pPr>
              <a:buNone/>
            </a:pPr>
            <a:endParaRPr lang="en-US" sz="2400"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95400" cy="1295400"/>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ctr">
              <a:buNone/>
            </a:pPr>
            <a:endPar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buNone/>
            </a:pP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371600" cy="1371600"/>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11430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marL="371475" indent="-371475">
              <a:buNone/>
              <a:defRPr/>
            </a:pPr>
            <a:endParaRPr lang="en-GB" dirty="0" smtClean="0">
              <a:cs typeface="Arial" pitchFamily="34" charset="0"/>
            </a:endParaRPr>
          </a:p>
          <a:p>
            <a:pPr marL="371475" indent="-371475" algn="just">
              <a:buNone/>
              <a:defRPr/>
            </a:pPr>
            <a:r>
              <a:rPr lang="en-GB" dirty="0" smtClean="0">
                <a:cs typeface="Arial" pitchFamily="34" charset="0"/>
              </a:rPr>
              <a:t>	We at ITI </a:t>
            </a:r>
            <a:r>
              <a:rPr lang="en-GB" dirty="0" err="1" smtClean="0">
                <a:cs typeface="Arial" pitchFamily="34" charset="0"/>
              </a:rPr>
              <a:t>Hathbandh</a:t>
            </a:r>
            <a:r>
              <a:rPr lang="en-GB" dirty="0" smtClean="0">
                <a:cs typeface="Arial" pitchFamily="34" charset="0"/>
              </a:rPr>
              <a:t>, will impart futuristic Technical Education and </a:t>
            </a:r>
            <a:r>
              <a:rPr lang="en-GB" dirty="0" err="1" smtClean="0">
                <a:cs typeface="Arial" pitchFamily="34" charset="0"/>
              </a:rPr>
              <a:t>instill</a:t>
            </a:r>
            <a:r>
              <a:rPr lang="en-GB" dirty="0" smtClean="0">
                <a:cs typeface="Arial" pitchFamily="34" charset="0"/>
              </a:rPr>
              <a:t> high patterns of discipline through our dedicated staff who shall get global standards, making our students technologically superior and ethically strong who in turn shall improve the quality of life of the human race.</a:t>
            </a:r>
            <a:endParaRPr lang="en-GB" dirty="0" smtClean="0">
              <a:effectLst>
                <a:outerShdw blurRad="38100" dist="38100" dir="2700000" algn="tl">
                  <a:srgbClr val="000000"/>
                </a:outerShdw>
              </a:effectLst>
              <a:cs typeface="Arial" pitchFamily="34" charset="0"/>
            </a:endParaRPr>
          </a:p>
          <a:p>
            <a:endParaRPr lang="en-US"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95400" cy="1295400"/>
          </a:xfrm>
          <a:prstGeom prst="rect">
            <a:avLst/>
          </a:prstGeom>
          <a:noFill/>
        </p:spPr>
      </p:pic>
      <p:cxnSp>
        <p:nvCxnSpPr>
          <p:cNvPr id="7" name="Straight Connector 6"/>
          <p:cNvCxnSpPr/>
          <p:nvPr/>
        </p:nvCxnSpPr>
        <p:spPr>
          <a:xfrm>
            <a:off x="5638800" y="457200"/>
            <a:ext cx="3505200" cy="1588"/>
          </a:xfrm>
          <a:prstGeom prst="line">
            <a:avLst/>
          </a:prstGeom>
          <a:ln w="381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524000" y="1219200"/>
            <a:ext cx="61722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VISION</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dirty="0" smtClean="0"/>
              <a:t>     </a:t>
            </a:r>
            <a:r>
              <a:rPr lang="en-US" b="1" dirty="0" smtClean="0"/>
              <a:t>Status of ITI </a:t>
            </a:r>
            <a:r>
              <a:rPr lang="en-US" b="1" dirty="0" err="1" smtClean="0"/>
              <a:t>Hathbandh</a:t>
            </a:r>
            <a:r>
              <a:rPr lang="en-US" b="1" dirty="0" smtClean="0"/>
              <a:t> before IMC </a:t>
            </a:r>
          </a:p>
          <a:p>
            <a:pPr>
              <a:buNone/>
            </a:pPr>
            <a:endParaRPr lang="en-US" dirty="0" smtClean="0"/>
          </a:p>
          <a:p>
            <a:pPr>
              <a:buFont typeface="Wingdings" pitchFamily="2" charset="2"/>
              <a:buChar char="Ø"/>
            </a:pPr>
            <a:r>
              <a:rPr lang="en-US" dirty="0" smtClean="0"/>
              <a:t>Building was not in good condition. </a:t>
            </a:r>
          </a:p>
          <a:p>
            <a:pPr>
              <a:buFont typeface="Wingdings" pitchFamily="2" charset="2"/>
              <a:buChar char="Ø"/>
            </a:pPr>
            <a:r>
              <a:rPr lang="en-US" dirty="0" smtClean="0"/>
              <a:t>Shortage of faculty.</a:t>
            </a:r>
          </a:p>
          <a:p>
            <a:pPr>
              <a:buFont typeface="Wingdings" pitchFamily="2" charset="2"/>
              <a:buChar char="Ø"/>
            </a:pPr>
            <a:r>
              <a:rPr lang="en-US" dirty="0" smtClean="0"/>
              <a:t>Shortage of tools &amp; Equipments in Electrical, Fitter and COPA workshop.</a:t>
            </a:r>
          </a:p>
          <a:p>
            <a:pPr>
              <a:buFont typeface="Wingdings" pitchFamily="2" charset="2"/>
              <a:buChar char="Ø"/>
            </a:pPr>
            <a:r>
              <a:rPr lang="en-US" dirty="0" smtClean="0"/>
              <a:t>Garden &amp; Plantation was not there.</a:t>
            </a:r>
          </a:p>
          <a:p>
            <a:pPr>
              <a:buFont typeface="Wingdings" pitchFamily="2" charset="2"/>
              <a:buChar char="Ø"/>
            </a:pPr>
            <a:endParaRPr lang="en-US" dirty="0" smtClean="0"/>
          </a:p>
          <a:p>
            <a:pPr>
              <a:buFont typeface="Wingdings" pitchFamily="2" charset="2"/>
              <a:buChar char="Ø"/>
            </a:pPr>
            <a:endParaRPr lang="en-US" dirty="0" smtClean="0"/>
          </a:p>
          <a:p>
            <a:endParaRPr lang="en-US" dirty="0" smtClean="0"/>
          </a:p>
          <a:p>
            <a:endParaRPr lang="en-US"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685800" y="1143000"/>
            <a:ext cx="8001000" cy="4983163"/>
          </a:xfrm>
        </p:spPr>
        <p:txBody>
          <a:bodyPr>
            <a:normAutofit/>
          </a:bodyPr>
          <a:lstStyle/>
          <a:p>
            <a:pPr>
              <a:buNone/>
            </a:pPr>
            <a:r>
              <a:rPr lang="en-US" dirty="0" smtClean="0"/>
              <a:t> </a:t>
            </a:r>
            <a:r>
              <a:rPr lang="en-US" b="1" dirty="0" smtClean="0"/>
              <a:t>Status of ITI </a:t>
            </a:r>
            <a:r>
              <a:rPr lang="en-US" b="1" dirty="0" err="1" smtClean="0"/>
              <a:t>Hathbandh</a:t>
            </a:r>
            <a:r>
              <a:rPr lang="en-US" b="1" dirty="0" smtClean="0"/>
              <a:t> before IMC</a:t>
            </a:r>
          </a:p>
          <a:p>
            <a:endParaRPr lang="en-US" dirty="0" smtClean="0"/>
          </a:p>
          <a:p>
            <a:r>
              <a:rPr lang="en-US" dirty="0" smtClean="0"/>
              <a:t>For welfare of Trainees:</a:t>
            </a:r>
          </a:p>
          <a:p>
            <a:pPr lvl="1">
              <a:buFont typeface="Wingdings" pitchFamily="2" charset="2"/>
              <a:buChar char="Ø"/>
            </a:pPr>
            <a:r>
              <a:rPr lang="en-US" dirty="0" smtClean="0"/>
              <a:t>Shortage of Sports Goods.</a:t>
            </a:r>
          </a:p>
          <a:p>
            <a:pPr lvl="1">
              <a:buFont typeface="Wingdings" pitchFamily="2" charset="2"/>
              <a:buChar char="Ø"/>
            </a:pPr>
            <a:r>
              <a:rPr lang="en-US" dirty="0" smtClean="0"/>
              <a:t>No Career Counseling Activity for Students.</a:t>
            </a:r>
          </a:p>
          <a:p>
            <a:pPr lvl="1">
              <a:buFont typeface="Wingdings" pitchFamily="2" charset="2"/>
              <a:buChar char="Ø"/>
            </a:pPr>
            <a:r>
              <a:rPr lang="en-US" dirty="0" smtClean="0"/>
              <a:t>No Health checkup.</a:t>
            </a:r>
          </a:p>
          <a:p>
            <a:pPr lvl="1">
              <a:buFont typeface="Wingdings" pitchFamily="2" charset="2"/>
              <a:buChar char="Ø"/>
            </a:pPr>
            <a:r>
              <a:rPr lang="en-US" dirty="0" smtClean="0"/>
              <a:t>No personality development classes for overall development of students.</a:t>
            </a:r>
          </a:p>
          <a:p>
            <a:pPr lvl="1">
              <a:buFont typeface="Wingdings" pitchFamily="2" charset="2"/>
              <a:buChar char="Ø"/>
            </a:pPr>
            <a:r>
              <a:rPr lang="en-US" dirty="0" smtClean="0"/>
              <a:t>No Suggestion and Feedback Box. </a:t>
            </a:r>
          </a:p>
          <a:p>
            <a:pPr>
              <a:buNone/>
            </a:pPr>
            <a:endParaRPr lang="en-US" dirty="0" smtClean="0"/>
          </a:p>
          <a:p>
            <a:pPr>
              <a:buNone/>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endParaRPr lang="en-US"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152400" y="1066800"/>
            <a:ext cx="8991600" cy="5791200"/>
          </a:xfrm>
        </p:spPr>
        <p:txBody>
          <a:bodyPr>
            <a:normAutofit fontScale="47500" lnSpcReduction="20000"/>
          </a:bodyPr>
          <a:lstStyle/>
          <a:p>
            <a:pPr marL="342900" lvl="1" indent="-342900">
              <a:buNone/>
            </a:pPr>
            <a:endParaRPr lang="en-US" sz="2400" dirty="0" smtClean="0"/>
          </a:p>
          <a:p>
            <a:pPr marL="342900" lvl="1" indent="-342900" algn="just">
              <a:buFont typeface="Wingdings" pitchFamily="2" charset="2"/>
              <a:buChar char="Ø"/>
            </a:pPr>
            <a:r>
              <a:rPr lang="en-US" sz="3800" dirty="0" smtClean="0"/>
              <a:t>  Construction  of New  I.T.I.  Building  (G+2)  of </a:t>
            </a:r>
          </a:p>
          <a:p>
            <a:pPr marL="342900" lvl="1" indent="-342900" algn="just">
              <a:buNone/>
            </a:pPr>
            <a:r>
              <a:rPr lang="en-US" sz="3800" dirty="0" smtClean="0"/>
              <a:t>         cost  Rs</a:t>
            </a:r>
            <a:r>
              <a:rPr lang="en-US" sz="3800" b="1" dirty="0" smtClean="0"/>
              <a:t>. 1,04,66,350/- (One </a:t>
            </a:r>
            <a:r>
              <a:rPr lang="en-US" sz="3800" b="1" dirty="0" err="1" smtClean="0"/>
              <a:t>Crore</a:t>
            </a:r>
            <a:r>
              <a:rPr lang="en-US" sz="3800" b="1" dirty="0" smtClean="0"/>
              <a:t>  Four </a:t>
            </a:r>
            <a:r>
              <a:rPr lang="en-US" sz="3800" b="1" dirty="0" err="1" smtClean="0"/>
              <a:t>Lacs</a:t>
            </a:r>
            <a:r>
              <a:rPr lang="en-US" sz="3800" b="1" dirty="0" smtClean="0"/>
              <a:t> </a:t>
            </a:r>
          </a:p>
          <a:p>
            <a:pPr marL="342900" lvl="1" indent="-342900" algn="just">
              <a:buNone/>
            </a:pPr>
            <a:r>
              <a:rPr lang="en-US" sz="3800" b="1" dirty="0" smtClean="0"/>
              <a:t>        Sixty  Six  Thousand Three Hundred Fifty Only </a:t>
            </a:r>
          </a:p>
          <a:p>
            <a:pPr marL="342900" lvl="1" indent="-342900" algn="just">
              <a:buNone/>
            </a:pPr>
            <a:r>
              <a:rPr lang="en-US" sz="3800" b="1" dirty="0" smtClean="0"/>
              <a:t>        </a:t>
            </a:r>
            <a:r>
              <a:rPr lang="en-US" sz="3800" dirty="0" smtClean="0"/>
              <a:t>completed.</a:t>
            </a:r>
          </a:p>
          <a:p>
            <a:pPr marL="342900" lvl="1" indent="-342900" algn="just">
              <a:buNone/>
            </a:pPr>
            <a:endParaRPr lang="en-US" sz="3400" dirty="0" smtClean="0"/>
          </a:p>
          <a:p>
            <a:pPr marL="342900" lvl="1" indent="-342900" algn="just">
              <a:buFont typeface="Wingdings" pitchFamily="2" charset="2"/>
              <a:buChar char="Ø"/>
            </a:pPr>
            <a:r>
              <a:rPr lang="en-US" sz="3800" b="1" dirty="0" smtClean="0"/>
              <a:t>As per IDP GODAWARI POWER &amp; ISPAT LTD.  </a:t>
            </a:r>
          </a:p>
          <a:p>
            <a:pPr marL="342900" lvl="1" indent="-342900" algn="just">
              <a:buNone/>
            </a:pPr>
            <a:r>
              <a:rPr lang="en-US" sz="3800" b="1" dirty="0" smtClean="0"/>
              <a:t>       Contributed Rs. 55,00,000/-  (Fifty Five </a:t>
            </a:r>
            <a:r>
              <a:rPr lang="en-US" sz="3800" b="1" dirty="0" err="1" smtClean="0"/>
              <a:t>Lacs</a:t>
            </a:r>
            <a:r>
              <a:rPr lang="en-US" sz="3800" b="1" dirty="0" smtClean="0"/>
              <a:t> </a:t>
            </a:r>
          </a:p>
          <a:p>
            <a:pPr marL="342900" lvl="1" indent="-342900" algn="just">
              <a:buNone/>
            </a:pPr>
            <a:r>
              <a:rPr lang="en-US" sz="3800" b="1" dirty="0" smtClean="0"/>
              <a:t>       only) under  civil  head  for  construction of </a:t>
            </a:r>
          </a:p>
          <a:p>
            <a:pPr marL="342900" lvl="1" indent="-342900" algn="just">
              <a:buNone/>
            </a:pPr>
            <a:r>
              <a:rPr lang="en-US" sz="3800" b="1" dirty="0" smtClean="0"/>
              <a:t>       new ITI building at ITI  </a:t>
            </a:r>
            <a:r>
              <a:rPr lang="en-US" sz="3800" b="1" dirty="0" err="1" smtClean="0"/>
              <a:t>Hathbandh</a:t>
            </a:r>
            <a:r>
              <a:rPr lang="en-US" sz="3800" b="1" dirty="0" smtClean="0"/>
              <a:t> </a:t>
            </a:r>
            <a:r>
              <a:rPr lang="en-US" sz="3800" b="1" dirty="0" smtClean="0"/>
              <a:t>Campus</a:t>
            </a:r>
            <a:r>
              <a:rPr lang="en-US" sz="3800" dirty="0" smtClean="0"/>
              <a:t>.</a:t>
            </a:r>
          </a:p>
          <a:p>
            <a:pPr marL="342900" lvl="1" indent="-342900" algn="just">
              <a:buFont typeface="Wingdings" pitchFamily="2" charset="2"/>
              <a:buChar char="Ø"/>
            </a:pPr>
            <a:endParaRPr lang="en-US" sz="3400" dirty="0" smtClean="0"/>
          </a:p>
          <a:p>
            <a:pPr marL="342900" lvl="1" indent="-342900" algn="just">
              <a:buNone/>
            </a:pPr>
            <a:endParaRPr lang="en-US" sz="3400" dirty="0" smtClean="0"/>
          </a:p>
          <a:p>
            <a:pPr marL="342900" lvl="1" indent="-342900" algn="just">
              <a:buFont typeface="Wingdings" pitchFamily="2" charset="2"/>
              <a:buChar char="Ø"/>
            </a:pPr>
            <a:r>
              <a:rPr lang="en-US" sz="3400" dirty="0" smtClean="0"/>
              <a:t>3  New  trades  i.e. Wire drawing, Welder &amp; Boiler </a:t>
            </a:r>
          </a:p>
          <a:p>
            <a:pPr marL="342900" lvl="1" indent="-342900" algn="just">
              <a:buNone/>
            </a:pPr>
            <a:r>
              <a:rPr lang="en-US" sz="3400" dirty="0" smtClean="0"/>
              <a:t>        operator to be opened.</a:t>
            </a:r>
          </a:p>
          <a:p>
            <a:pPr marL="342900" lvl="1" indent="-342900" algn="just">
              <a:buNone/>
            </a:pPr>
            <a:endParaRPr lang="en-US" sz="3400" dirty="0" smtClean="0"/>
          </a:p>
          <a:p>
            <a:pPr marL="342900" lvl="1" indent="-342900" algn="just">
              <a:buNone/>
            </a:pPr>
            <a:endParaRPr lang="en-US" sz="3400" dirty="0" smtClean="0"/>
          </a:p>
          <a:p>
            <a:pPr marL="342900" lvl="1" indent="-342900" algn="just">
              <a:buFont typeface="Wingdings" pitchFamily="2" charset="2"/>
              <a:buChar char="Ø"/>
            </a:pPr>
            <a:r>
              <a:rPr lang="en-US" sz="3400" dirty="0" smtClean="0"/>
              <a:t> 2 New batches of existing COPA &amp; Electrical Trade</a:t>
            </a:r>
          </a:p>
          <a:p>
            <a:pPr marL="342900" lvl="1" indent="-342900" algn="just">
              <a:buNone/>
            </a:pPr>
            <a:r>
              <a:rPr lang="en-US" sz="3400" dirty="0" smtClean="0"/>
              <a:t>         to be opened.</a:t>
            </a:r>
          </a:p>
          <a:p>
            <a:pPr marL="342900" lvl="1" indent="-342900" algn="just">
              <a:buNone/>
            </a:pPr>
            <a:endParaRPr lang="en-US" sz="3400" dirty="0" smtClean="0"/>
          </a:p>
          <a:p>
            <a:pPr marL="342900" lvl="1" indent="-342900">
              <a:buNone/>
            </a:pPr>
            <a:endParaRPr lang="en-US" sz="2400" dirty="0" smtClean="0"/>
          </a:p>
          <a:p>
            <a:pPr marL="342900" lvl="1" indent="-342900">
              <a:buNone/>
            </a:pPr>
            <a:r>
              <a:rPr lang="en-US" sz="2400" dirty="0" smtClean="0"/>
              <a:t>       </a:t>
            </a:r>
          </a:p>
          <a:p>
            <a:pPr marL="342900" lvl="1" indent="-342900">
              <a:buNone/>
            </a:pPr>
            <a:endParaRPr lang="en-US" sz="2400" dirty="0" smtClean="0"/>
          </a:p>
          <a:p>
            <a:pPr marL="342900" lvl="1" indent="-342900">
              <a:buNone/>
            </a:pPr>
            <a:endParaRPr lang="en-US" sz="2800"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524000" y="533400"/>
            <a:ext cx="6172200" cy="5334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300" b="1" i="0" u="none" strike="noStrike" kern="1200" cap="none" spc="0" normalizeH="0" baseline="0" noProof="0" dirty="0" smtClean="0">
                <a:ln>
                  <a:noFill/>
                </a:ln>
                <a:solidFill>
                  <a:schemeClr val="tx1"/>
                </a:solidFill>
                <a:effectLst/>
                <a:uLnTx/>
                <a:uFillTx/>
                <a:latin typeface="+mj-lt"/>
                <a:ea typeface="+mj-ea"/>
                <a:cs typeface="+mj-cs"/>
              </a:rPr>
              <a:t>Up gradation of Infrastructure</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C:\Users\User\Desktop\Annual Function &amp; Prize Distribution 06-1-12\DSCN2495.JPG"/>
          <p:cNvPicPr>
            <a:picLocks noChangeAspect="1" noChangeArrowheads="1"/>
          </p:cNvPicPr>
          <p:nvPr/>
        </p:nvPicPr>
        <p:blipFill>
          <a:blip r:embed="rId3" cstate="print"/>
          <a:srcRect/>
          <a:stretch>
            <a:fillRect/>
          </a:stretch>
        </p:blipFill>
        <p:spPr bwMode="auto">
          <a:xfrm>
            <a:off x="5105400" y="1295400"/>
            <a:ext cx="3810000" cy="2667000"/>
          </a:xfrm>
          <a:prstGeom prst="rect">
            <a:avLst/>
          </a:prstGeom>
          <a:noFill/>
        </p:spPr>
      </p:pic>
      <p:pic>
        <p:nvPicPr>
          <p:cNvPr id="1031" name="Picture 7" descr="D:\Ramakant\I.T.I. Photograph\New Building\DSCN1787.JPG"/>
          <p:cNvPicPr>
            <a:picLocks noChangeAspect="1" noChangeArrowheads="1"/>
          </p:cNvPicPr>
          <p:nvPr/>
        </p:nvPicPr>
        <p:blipFill>
          <a:blip r:embed="rId4" cstate="print"/>
          <a:srcRect/>
          <a:stretch>
            <a:fillRect/>
          </a:stretch>
        </p:blipFill>
        <p:spPr bwMode="auto">
          <a:xfrm>
            <a:off x="5105400" y="4038600"/>
            <a:ext cx="3810000" cy="25908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152400" y="1066800"/>
            <a:ext cx="8991600" cy="5791200"/>
          </a:xfrm>
        </p:spPr>
        <p:txBody>
          <a:bodyPr>
            <a:normAutofit/>
          </a:bodyPr>
          <a:lstStyle/>
          <a:p>
            <a:pPr marL="342900" lvl="1" indent="-342900">
              <a:buNone/>
            </a:pPr>
            <a:endParaRPr lang="en-US" sz="2400" dirty="0" smtClean="0"/>
          </a:p>
          <a:p>
            <a:pPr marL="342900" lvl="1" indent="-342900" algn="ctr">
              <a:buNone/>
            </a:pPr>
            <a:r>
              <a:rPr lang="en-US" sz="2400" b="1" dirty="0" smtClean="0"/>
              <a:t>OFFICE &amp; LIBRARY FURNITURE’S:</a:t>
            </a:r>
            <a:endParaRPr lang="en-US" sz="2400" b="1" dirty="0" smtClean="0"/>
          </a:p>
          <a:p>
            <a:pPr marL="342900" lvl="1" indent="-342900">
              <a:buNone/>
            </a:pPr>
            <a:r>
              <a:rPr lang="en-US" sz="2400" dirty="0" smtClean="0"/>
              <a:t>       </a:t>
            </a:r>
          </a:p>
          <a:p>
            <a:pPr marL="342900" lvl="1" indent="-342900">
              <a:buNone/>
            </a:pPr>
            <a:endParaRPr lang="en-US" sz="2400" dirty="0" smtClean="0"/>
          </a:p>
          <a:p>
            <a:pPr marL="342900" lvl="1" indent="-342900">
              <a:buNone/>
            </a:pPr>
            <a:endParaRPr lang="en-US" sz="2800"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524000" y="533400"/>
            <a:ext cx="6172200" cy="5334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300" b="1" i="0" u="none" strike="noStrike" kern="1200" cap="none" spc="0" normalizeH="0" baseline="0" noProof="0" dirty="0" smtClean="0">
                <a:ln>
                  <a:noFill/>
                </a:ln>
                <a:solidFill>
                  <a:schemeClr val="tx1"/>
                </a:solidFill>
                <a:effectLst/>
                <a:uLnTx/>
                <a:uFillTx/>
                <a:latin typeface="+mj-lt"/>
                <a:ea typeface="+mj-ea"/>
                <a:cs typeface="+mj-cs"/>
              </a:rPr>
              <a:t>Up gradation of Infrastructure</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BOSS\Desktop\DSCN2899.JPG"/>
          <p:cNvPicPr>
            <a:picLocks noChangeAspect="1" noChangeArrowheads="1"/>
          </p:cNvPicPr>
          <p:nvPr/>
        </p:nvPicPr>
        <p:blipFill>
          <a:blip r:embed="rId3" cstate="print"/>
          <a:srcRect/>
          <a:stretch>
            <a:fillRect/>
          </a:stretch>
        </p:blipFill>
        <p:spPr bwMode="auto">
          <a:xfrm>
            <a:off x="304800" y="2057400"/>
            <a:ext cx="3962400" cy="4275138"/>
          </a:xfrm>
          <a:prstGeom prst="rect">
            <a:avLst/>
          </a:prstGeom>
          <a:noFill/>
        </p:spPr>
      </p:pic>
      <p:pic>
        <p:nvPicPr>
          <p:cNvPr id="1027" name="Picture 3" descr="C:\Users\BOSS\Desktop\DSCN2903.JPG"/>
          <p:cNvPicPr>
            <a:picLocks noChangeAspect="1" noChangeArrowheads="1"/>
          </p:cNvPicPr>
          <p:nvPr/>
        </p:nvPicPr>
        <p:blipFill>
          <a:blip r:embed="rId4" cstate="print"/>
          <a:srcRect/>
          <a:stretch>
            <a:fillRect/>
          </a:stretch>
        </p:blipFill>
        <p:spPr bwMode="auto">
          <a:xfrm>
            <a:off x="4648200" y="2057400"/>
            <a:ext cx="4267200" cy="42672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371600"/>
            <a:ext cx="8458200" cy="4754563"/>
          </a:xfrm>
        </p:spPr>
        <p:txBody>
          <a:bodyPr>
            <a:normAutofit/>
          </a:bodyPr>
          <a:lstStyle/>
          <a:p>
            <a:pPr marL="342900" lvl="1" indent="-342900">
              <a:buNone/>
            </a:pPr>
            <a:endParaRPr lang="en-US" sz="2400" dirty="0" smtClean="0"/>
          </a:p>
          <a:p>
            <a:pPr marL="342900" lvl="1" indent="-342900">
              <a:buFont typeface="Wingdings" pitchFamily="2" charset="2"/>
              <a:buChar char="Ø"/>
            </a:pPr>
            <a:r>
              <a:rPr lang="en-US" sz="2400" dirty="0" smtClean="0"/>
              <a:t>Tools &amp; Equipments purchased for </a:t>
            </a:r>
          </a:p>
          <a:p>
            <a:pPr marL="342900" lvl="1" indent="-342900">
              <a:buNone/>
            </a:pPr>
            <a:r>
              <a:rPr lang="en-US" sz="2400" dirty="0"/>
              <a:t> </a:t>
            </a:r>
            <a:r>
              <a:rPr lang="en-US" sz="2400" dirty="0" smtClean="0"/>
              <a:t>     new trades to be open.</a:t>
            </a:r>
          </a:p>
          <a:p>
            <a:pPr marL="342900" lvl="1" indent="-342900">
              <a:buNone/>
            </a:pPr>
            <a:r>
              <a:rPr lang="en-US" sz="2400" dirty="0"/>
              <a:t> </a:t>
            </a:r>
            <a:r>
              <a:rPr lang="en-US" sz="2400" dirty="0" smtClean="0"/>
              <a:t>     i.e. Electrical &amp; Welder</a:t>
            </a:r>
          </a:p>
          <a:p>
            <a:pPr marL="342900" lvl="1" indent="-342900">
              <a:buFont typeface="Wingdings" pitchFamily="2" charset="2"/>
              <a:buChar char="Ø"/>
            </a:pPr>
            <a:r>
              <a:rPr lang="en-US" sz="2400" dirty="0" smtClean="0"/>
              <a:t> Dual-Desk for trainees </a:t>
            </a:r>
          </a:p>
          <a:p>
            <a:pPr marL="342900" lvl="1" indent="-342900">
              <a:buNone/>
            </a:pPr>
            <a:r>
              <a:rPr lang="en-US" sz="2400" dirty="0" smtClean="0"/>
              <a:t> </a:t>
            </a:r>
          </a:p>
          <a:p>
            <a:pPr marL="342900" lvl="1" indent="-342900">
              <a:buNone/>
            </a:pPr>
            <a:endParaRPr lang="en-US" sz="2400" dirty="0" smtClean="0"/>
          </a:p>
          <a:p>
            <a:pPr marL="342900" lvl="1" indent="-342900">
              <a:buNone/>
            </a:pPr>
            <a:r>
              <a:rPr lang="en-US" sz="2400" dirty="0" smtClean="0"/>
              <a:t>       </a:t>
            </a:r>
          </a:p>
          <a:p>
            <a:pPr marL="342900" lvl="1" indent="-342900">
              <a:buNone/>
            </a:pPr>
            <a:endParaRPr lang="en-US" sz="2400" dirty="0" smtClean="0"/>
          </a:p>
          <a:p>
            <a:pPr marL="342900" lvl="1" indent="-342900">
              <a:buNone/>
            </a:pPr>
            <a:endParaRPr lang="en-US" sz="2800"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524000" y="838200"/>
            <a:ext cx="6172200" cy="685800"/>
          </a:xfrm>
          <a:prstGeom prst="rect">
            <a:avLst/>
          </a:prstGeom>
        </p:spPr>
        <p:txBody>
          <a:bodyPr vert="horz" lIns="91440" tIns="45720" rIns="91440" bIns="45720" rtlCol="0" anchor="ctr">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300" b="1" i="0" u="none" strike="noStrike" kern="1200" cap="none" spc="0" normalizeH="0" baseline="0" noProof="0" dirty="0" smtClean="0">
                <a:ln>
                  <a:noFill/>
                </a:ln>
                <a:solidFill>
                  <a:schemeClr val="tx1"/>
                </a:solidFill>
                <a:effectLst/>
                <a:uLnTx/>
                <a:uFillTx/>
                <a:latin typeface="+mj-lt"/>
                <a:ea typeface="+mj-ea"/>
                <a:cs typeface="+mj-cs"/>
              </a:rPr>
              <a:t>Up gradation of Infrastructure</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Ramakant\Desktop\New folder\DSCN2523.JPG"/>
          <p:cNvPicPr>
            <a:picLocks noChangeAspect="1" noChangeArrowheads="1"/>
          </p:cNvPicPr>
          <p:nvPr/>
        </p:nvPicPr>
        <p:blipFill>
          <a:blip r:embed="rId3" cstate="print"/>
          <a:srcRect/>
          <a:stretch>
            <a:fillRect/>
          </a:stretch>
        </p:blipFill>
        <p:spPr bwMode="auto">
          <a:xfrm>
            <a:off x="6019800" y="1295400"/>
            <a:ext cx="2819400" cy="2514600"/>
          </a:xfrm>
          <a:prstGeom prst="rect">
            <a:avLst/>
          </a:prstGeom>
          <a:noFill/>
        </p:spPr>
      </p:pic>
      <p:pic>
        <p:nvPicPr>
          <p:cNvPr id="1027" name="Picture 3" descr="C:\Users\Ramakant\Desktop\New folder\DSCN2529.JPG"/>
          <p:cNvPicPr>
            <a:picLocks noChangeAspect="1" noChangeArrowheads="1"/>
          </p:cNvPicPr>
          <p:nvPr/>
        </p:nvPicPr>
        <p:blipFill>
          <a:blip r:embed="rId4" cstate="print"/>
          <a:srcRect/>
          <a:stretch>
            <a:fillRect/>
          </a:stretch>
        </p:blipFill>
        <p:spPr bwMode="auto">
          <a:xfrm rot="5400000">
            <a:off x="6134100" y="3771900"/>
            <a:ext cx="2514600" cy="2743200"/>
          </a:xfrm>
          <a:prstGeom prst="rect">
            <a:avLst/>
          </a:prstGeom>
          <a:noFill/>
        </p:spPr>
      </p:pic>
      <p:pic>
        <p:nvPicPr>
          <p:cNvPr id="1029" name="Picture 5" descr="C:\Users\Ramakant\Desktop\New folder\DSCN2536.JPG"/>
          <p:cNvPicPr>
            <a:picLocks noChangeAspect="1" noChangeArrowheads="1"/>
          </p:cNvPicPr>
          <p:nvPr/>
        </p:nvPicPr>
        <p:blipFill>
          <a:blip r:embed="rId5" cstate="print"/>
          <a:srcRect/>
          <a:stretch>
            <a:fillRect/>
          </a:stretch>
        </p:blipFill>
        <p:spPr bwMode="auto">
          <a:xfrm>
            <a:off x="685800" y="3810000"/>
            <a:ext cx="2438400" cy="2438400"/>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3505200" y="3886200"/>
            <a:ext cx="2408663"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sp>
        <p:nvSpPr>
          <p:cNvPr id="3" name="Content Placeholder 2"/>
          <p:cNvSpPr>
            <a:spLocks noGrp="1"/>
          </p:cNvSpPr>
          <p:nvPr>
            <p:ph idx="1"/>
          </p:nvPr>
        </p:nvSpPr>
        <p:spPr>
          <a:xfrm>
            <a:off x="457200" y="1371600"/>
            <a:ext cx="8458200" cy="4754563"/>
          </a:xfrm>
        </p:spPr>
        <p:txBody>
          <a:bodyPr>
            <a:normAutofit/>
          </a:bodyPr>
          <a:lstStyle/>
          <a:p>
            <a:pPr marL="342900" lvl="1" indent="-342900">
              <a:buNone/>
            </a:pPr>
            <a:endParaRPr lang="en-US" sz="2400" dirty="0" smtClean="0"/>
          </a:p>
          <a:p>
            <a:pPr marL="342900" lvl="1" indent="-342900">
              <a:buFont typeface="Wingdings" pitchFamily="2" charset="2"/>
              <a:buChar char="Ø"/>
            </a:pPr>
            <a:r>
              <a:rPr lang="en-US" sz="2400" dirty="0" smtClean="0"/>
              <a:t>Tools &amp; Equipments purchased </a:t>
            </a:r>
          </a:p>
          <a:p>
            <a:pPr marL="342900" lvl="1" indent="-342900">
              <a:buNone/>
            </a:pPr>
            <a:r>
              <a:rPr lang="en-US" sz="2400" dirty="0" smtClean="0"/>
              <a:t>     for new trades to be open.</a:t>
            </a:r>
          </a:p>
          <a:p>
            <a:pPr marL="342900" lvl="1" indent="-342900">
              <a:buNone/>
            </a:pPr>
            <a:r>
              <a:rPr lang="en-US" sz="2400" dirty="0"/>
              <a:t> </a:t>
            </a:r>
            <a:r>
              <a:rPr lang="en-US" sz="2400" dirty="0" smtClean="0"/>
              <a:t>      i.e. Electrical &amp; Welder</a:t>
            </a:r>
          </a:p>
          <a:p>
            <a:pPr marL="342900" lvl="1" indent="-342900">
              <a:buNone/>
            </a:pPr>
            <a:r>
              <a:rPr lang="en-US" sz="2400" dirty="0" smtClean="0"/>
              <a:t> </a:t>
            </a:r>
          </a:p>
          <a:p>
            <a:pPr marL="342900" lvl="1" indent="-342900">
              <a:buNone/>
            </a:pPr>
            <a:r>
              <a:rPr lang="en-US" sz="2400" dirty="0" smtClean="0"/>
              <a:t> </a:t>
            </a:r>
          </a:p>
          <a:p>
            <a:pPr marL="342900" lvl="1" indent="-342900">
              <a:buNone/>
            </a:pPr>
            <a:endParaRPr lang="en-US" sz="2400" dirty="0" smtClean="0"/>
          </a:p>
          <a:p>
            <a:pPr marL="342900" lvl="1" indent="-342900">
              <a:buNone/>
            </a:pPr>
            <a:r>
              <a:rPr lang="en-US" sz="2400" dirty="0" smtClean="0"/>
              <a:t>       </a:t>
            </a:r>
          </a:p>
          <a:p>
            <a:pPr marL="342900" lvl="1" indent="-342900">
              <a:buNone/>
            </a:pPr>
            <a:endParaRPr lang="en-US" sz="2400" dirty="0" smtClean="0"/>
          </a:p>
          <a:p>
            <a:pPr marL="342900" lvl="1" indent="-342900">
              <a:buNone/>
            </a:pPr>
            <a:endParaRPr lang="en-US" sz="2800" dirty="0" smtClean="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524000" y="838200"/>
            <a:ext cx="6172200" cy="685800"/>
          </a:xfrm>
          <a:prstGeom prst="rect">
            <a:avLst/>
          </a:prstGeom>
        </p:spPr>
        <p:txBody>
          <a:bodyPr vert="horz" lIns="91440" tIns="45720" rIns="91440" bIns="45720" rtlCol="0" anchor="ctr">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300" b="1" i="0" u="none" strike="noStrike" kern="1200" cap="none" spc="0" normalizeH="0" baseline="0" noProof="0" dirty="0" smtClean="0">
                <a:ln>
                  <a:noFill/>
                </a:ln>
                <a:solidFill>
                  <a:schemeClr val="tx1"/>
                </a:solidFill>
                <a:effectLst/>
                <a:uLnTx/>
                <a:uFillTx/>
                <a:latin typeface="+mj-lt"/>
                <a:ea typeface="+mj-ea"/>
                <a:cs typeface="+mj-cs"/>
              </a:rPr>
              <a:t>Up gradation of Infrastructure</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C:\Users\Ramakant\Desktop\New folder\DSCN2539.JPG"/>
          <p:cNvPicPr>
            <a:picLocks noChangeAspect="1" noChangeArrowheads="1"/>
          </p:cNvPicPr>
          <p:nvPr/>
        </p:nvPicPr>
        <p:blipFill>
          <a:blip r:embed="rId3" cstate="print"/>
          <a:srcRect/>
          <a:stretch>
            <a:fillRect/>
          </a:stretch>
        </p:blipFill>
        <p:spPr bwMode="auto">
          <a:xfrm>
            <a:off x="4953000" y="1447799"/>
            <a:ext cx="3810000" cy="2286001"/>
          </a:xfrm>
          <a:prstGeom prst="rect">
            <a:avLst/>
          </a:prstGeom>
          <a:noFill/>
        </p:spPr>
      </p:pic>
      <p:pic>
        <p:nvPicPr>
          <p:cNvPr id="7" name="Picture 3" descr="C:\Users\Ramakant\Desktop\New folder\DSCN2543.JPG"/>
          <p:cNvPicPr>
            <a:picLocks noChangeAspect="1" noChangeArrowheads="1"/>
          </p:cNvPicPr>
          <p:nvPr/>
        </p:nvPicPr>
        <p:blipFill>
          <a:blip r:embed="rId4" cstate="print"/>
          <a:srcRect/>
          <a:stretch>
            <a:fillRect/>
          </a:stretch>
        </p:blipFill>
        <p:spPr bwMode="auto">
          <a:xfrm>
            <a:off x="6172200" y="3886200"/>
            <a:ext cx="2590800" cy="2390192"/>
          </a:xfrm>
          <a:prstGeom prst="rect">
            <a:avLst/>
          </a:prstGeom>
          <a:noFill/>
        </p:spPr>
      </p:pic>
      <p:pic>
        <p:nvPicPr>
          <p:cNvPr id="1028" name="Picture 4" descr="C:\Users\Ramakant\Desktop\New folder\DSCN2528.JPG"/>
          <p:cNvPicPr>
            <a:picLocks noChangeAspect="1" noChangeArrowheads="1"/>
          </p:cNvPicPr>
          <p:nvPr/>
        </p:nvPicPr>
        <p:blipFill>
          <a:blip r:embed="rId5" cstate="print"/>
          <a:srcRect/>
          <a:stretch>
            <a:fillRect/>
          </a:stretch>
        </p:blipFill>
        <p:spPr bwMode="auto">
          <a:xfrm>
            <a:off x="3200400" y="3886200"/>
            <a:ext cx="2819400" cy="2362200"/>
          </a:xfrm>
          <a:prstGeom prst="rect">
            <a:avLst/>
          </a:prstGeom>
          <a:noFill/>
        </p:spPr>
      </p:pic>
      <p:pic>
        <p:nvPicPr>
          <p:cNvPr id="8" name="Picture 5" descr="C:\Users\Ramakant\Desktop\New folder\DSCN2529.JPG"/>
          <p:cNvPicPr>
            <a:picLocks noChangeAspect="1" noChangeArrowheads="1"/>
          </p:cNvPicPr>
          <p:nvPr/>
        </p:nvPicPr>
        <p:blipFill>
          <a:blip r:embed="rId6" cstate="print"/>
          <a:srcRect/>
          <a:stretch>
            <a:fillRect/>
          </a:stretch>
        </p:blipFill>
        <p:spPr bwMode="auto">
          <a:xfrm>
            <a:off x="228600" y="3886200"/>
            <a:ext cx="2895600" cy="23622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6172200" cy="609600"/>
          </a:xfrm>
        </p:spPr>
        <p:txBody>
          <a:bodyPr>
            <a:normAutofit fontScale="90000"/>
          </a:bodyPr>
          <a:lstStyle/>
          <a:p>
            <a:r>
              <a:rPr lang="en-US" sz="3100" b="1" dirty="0" smtClean="0"/>
              <a:t>                                IMC  of ITI, Hathbandh</a:t>
            </a:r>
            <a:r>
              <a:rPr lang="en-US" b="1" dirty="0" smtClean="0"/>
              <a:t/>
            </a:r>
            <a:br>
              <a:rPr lang="en-US" b="1" dirty="0" smtClean="0"/>
            </a:br>
            <a:endParaRPr lang="en-US" dirty="0"/>
          </a:p>
        </p:txBody>
      </p:sp>
      <p:pic>
        <p:nvPicPr>
          <p:cNvPr id="4" name="Picture 30" descr="ITI LOGO"/>
          <p:cNvPicPr>
            <a:picLocks noChangeAspect="1" noChangeArrowheads="1"/>
          </p:cNvPicPr>
          <p:nvPr/>
        </p:nvPicPr>
        <p:blipFill>
          <a:blip r:embed="rId2" cstate="print"/>
          <a:srcRect l="15715" t="7620" r="24286" b="16190"/>
          <a:stretch>
            <a:fillRect/>
          </a:stretch>
        </p:blipFill>
        <p:spPr bwMode="auto">
          <a:xfrm>
            <a:off x="0" y="0"/>
            <a:ext cx="1228725" cy="1169988"/>
          </a:xfrm>
          <a:prstGeom prst="rect">
            <a:avLst/>
          </a:prstGeom>
          <a:noFill/>
        </p:spPr>
      </p:pic>
      <p:cxnSp>
        <p:nvCxnSpPr>
          <p:cNvPr id="6" name="Straight Connector 5"/>
          <p:cNvCxnSpPr/>
          <p:nvPr/>
        </p:nvCxnSpPr>
        <p:spPr>
          <a:xfrm>
            <a:off x="5669280" y="457200"/>
            <a:ext cx="3474720" cy="0"/>
          </a:xfrm>
          <a:prstGeom prst="line">
            <a:avLst/>
          </a:prstGeom>
          <a:ln w="76200">
            <a:solidFill>
              <a:srgbClr val="FF0000"/>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371600" y="685800"/>
            <a:ext cx="6172200" cy="990600"/>
          </a:xfrm>
          <a:prstGeom prst="rect">
            <a:avLst/>
          </a:prstGeom>
        </p:spPr>
        <p:txBody>
          <a:bodyPr vert="horz" lIns="91440" tIns="45720" rIns="91440" bIns="45720" rtlCol="0" anchor="ctr">
            <a:normAutofit fontScale="25000" lnSpcReduction="20000"/>
          </a:bodyPr>
          <a:lstStyle/>
          <a:p>
            <a:pPr algn="ctr">
              <a:spcBef>
                <a:spcPct val="0"/>
              </a:spcBef>
            </a:pPr>
            <a:r>
              <a:rPr lang="en-US" sz="11200" b="1" dirty="0" smtClean="0"/>
              <a:t>Best Practices</a:t>
            </a:r>
          </a:p>
          <a:p>
            <a:pPr algn="ctr">
              <a:spcBef>
                <a:spcPct val="0"/>
              </a:spcBef>
            </a:pPr>
            <a:r>
              <a:rPr lang="en-US" sz="11200" dirty="0" smtClean="0"/>
              <a:t>IMC of ITI – HATHBANDH</a:t>
            </a:r>
            <a:endParaRPr lang="en-US" sz="36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descr="C:\Users\BOSS\Desktop\I.T.T. Photograph\Photo\DSC_0220.JPG"/>
          <p:cNvPicPr>
            <a:picLocks noGrp="1" noChangeAspect="1" noChangeArrowheads="1"/>
          </p:cNvPicPr>
          <p:nvPr>
            <p:ph idx="1"/>
          </p:nvPr>
        </p:nvPicPr>
        <p:blipFill>
          <a:blip r:embed="rId3" cstate="print"/>
          <a:srcRect/>
          <a:stretch>
            <a:fillRect/>
          </a:stretch>
        </p:blipFill>
        <p:spPr bwMode="auto">
          <a:xfrm>
            <a:off x="914400" y="2133600"/>
            <a:ext cx="3334871"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Users\BOSS\Desktop\I.T.T. Photograph\Photo\DSC_0196.JPG"/>
          <p:cNvPicPr>
            <a:picLocks noChangeAspect="1" noChangeArrowheads="1"/>
          </p:cNvPicPr>
          <p:nvPr/>
        </p:nvPicPr>
        <p:blipFill>
          <a:blip r:embed="rId4" cstate="print"/>
          <a:srcRect/>
          <a:stretch>
            <a:fillRect/>
          </a:stretch>
        </p:blipFill>
        <p:spPr bwMode="auto">
          <a:xfrm>
            <a:off x="4800600" y="1981200"/>
            <a:ext cx="28956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371600" y="1600201"/>
            <a:ext cx="6096000" cy="461665"/>
          </a:xfrm>
          <a:prstGeom prst="rect">
            <a:avLst/>
          </a:prstGeom>
        </p:spPr>
        <p:txBody>
          <a:bodyPr wrap="square">
            <a:spAutoFit/>
          </a:bodyPr>
          <a:lstStyle/>
          <a:p>
            <a:pPr>
              <a:buNone/>
            </a:pPr>
            <a:r>
              <a:rPr lang="en-US" sz="2400" b="1" dirty="0" smtClean="0"/>
              <a:t>Review and Motivational Talk For </a:t>
            </a:r>
            <a:r>
              <a:rPr lang="en-US" sz="2400" b="1" dirty="0" err="1" smtClean="0"/>
              <a:t>Trainess</a:t>
            </a:r>
            <a:r>
              <a:rPr lang="en-US" sz="2400" dirty="0" smtClean="0"/>
              <a:t>:</a:t>
            </a:r>
          </a:p>
        </p:txBody>
      </p:sp>
      <p:pic>
        <p:nvPicPr>
          <p:cNvPr id="1026" name="Picture 2" descr="C:\Users\BOSS\Desktop\DSCN1659.JPG"/>
          <p:cNvPicPr>
            <a:picLocks noChangeAspect="1" noChangeArrowheads="1"/>
          </p:cNvPicPr>
          <p:nvPr/>
        </p:nvPicPr>
        <p:blipFill>
          <a:blip r:embed="rId5" cstate="print"/>
          <a:srcRect/>
          <a:stretch>
            <a:fillRect/>
          </a:stretch>
        </p:blipFill>
        <p:spPr bwMode="auto">
          <a:xfrm>
            <a:off x="4724400" y="4572000"/>
            <a:ext cx="2971800" cy="2057400"/>
          </a:xfrm>
          <a:prstGeom prst="rect">
            <a:avLst/>
          </a:prstGeom>
          <a:noFill/>
        </p:spPr>
      </p:pic>
      <p:sp>
        <p:nvSpPr>
          <p:cNvPr id="10" name="TextBox 9"/>
          <p:cNvSpPr txBox="1"/>
          <p:nvPr/>
        </p:nvSpPr>
        <p:spPr>
          <a:xfrm>
            <a:off x="533400" y="4953000"/>
            <a:ext cx="3962400" cy="1477328"/>
          </a:xfrm>
          <a:prstGeom prst="rect">
            <a:avLst/>
          </a:prstGeom>
          <a:noFill/>
        </p:spPr>
        <p:txBody>
          <a:bodyPr wrap="square" rtlCol="0">
            <a:spAutoFit/>
          </a:bodyPr>
          <a:lstStyle/>
          <a:p>
            <a:pPr>
              <a:buFont typeface="Wingdings" pitchFamily="2" charset="2"/>
              <a:buChar char="Ø"/>
            </a:pPr>
            <a:r>
              <a:rPr lang="en-US" dirty="0" smtClean="0"/>
              <a:t> Repair and Maintenance of Machines </a:t>
            </a:r>
          </a:p>
          <a:p>
            <a:r>
              <a:rPr lang="en-US" dirty="0" smtClean="0"/>
              <a:t>    &amp;  provide  special  training  by skilled</a:t>
            </a:r>
          </a:p>
          <a:p>
            <a:r>
              <a:rPr lang="en-US" dirty="0" smtClean="0"/>
              <a:t>    employee of </a:t>
            </a:r>
            <a:r>
              <a:rPr lang="en-US" dirty="0" err="1" smtClean="0"/>
              <a:t>Godawari</a:t>
            </a:r>
            <a:r>
              <a:rPr lang="en-US" dirty="0" smtClean="0"/>
              <a:t> Power &amp; </a:t>
            </a:r>
            <a:r>
              <a:rPr lang="en-US" dirty="0" err="1" smtClean="0"/>
              <a:t>Ispat</a:t>
            </a:r>
            <a:r>
              <a:rPr lang="en-US" dirty="0" smtClean="0"/>
              <a:t>     </a:t>
            </a:r>
          </a:p>
          <a:p>
            <a:r>
              <a:rPr lang="en-US" dirty="0" smtClean="0"/>
              <a:t>    Ltd. </a:t>
            </a:r>
          </a:p>
          <a:p>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1|0.8|0.6|0.7|0.6|0.7|0.8|0.8|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783</Words>
  <Application>Microsoft Office PowerPoint</Application>
  <PresentationFormat>On-screen Show (4:3)</PresentationFormat>
  <Paragraphs>193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lpstr>                                IMC  of ITI, Hathbandh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IMC  of ITI, Hathbandh </dc:title>
  <dc:creator>Ramakant</dc:creator>
  <cp:lastModifiedBy>BOSS</cp:lastModifiedBy>
  <cp:revision>41</cp:revision>
  <dcterms:created xsi:type="dcterms:W3CDTF">2012-07-09T08:33:25Z</dcterms:created>
  <dcterms:modified xsi:type="dcterms:W3CDTF">2013-03-06T04:11:57Z</dcterms:modified>
</cp:coreProperties>
</file>